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3" r:id="rId9"/>
  </p:sldMasterIdLst>
  <p:notesMasterIdLst>
    <p:notesMasterId r:id="rId55"/>
  </p:notesMasterIdLst>
  <p:sldIdLst>
    <p:sldId id="299" r:id="rId10"/>
    <p:sldId id="300" r:id="rId11"/>
    <p:sldId id="284" r:id="rId12"/>
    <p:sldId id="302" r:id="rId13"/>
    <p:sldId id="303" r:id="rId14"/>
    <p:sldId id="263" r:id="rId15"/>
    <p:sldId id="270" r:id="rId16"/>
    <p:sldId id="265" r:id="rId17"/>
    <p:sldId id="267" r:id="rId18"/>
    <p:sldId id="262" r:id="rId19"/>
    <p:sldId id="285" r:id="rId20"/>
    <p:sldId id="283" r:id="rId21"/>
    <p:sldId id="286" r:id="rId22"/>
    <p:sldId id="287" r:id="rId23"/>
    <p:sldId id="289" r:id="rId24"/>
    <p:sldId id="318" r:id="rId25"/>
    <p:sldId id="290" r:id="rId26"/>
    <p:sldId id="296" r:id="rId27"/>
    <p:sldId id="297" r:id="rId28"/>
    <p:sldId id="288" r:id="rId29"/>
    <p:sldId id="271" r:id="rId30"/>
    <p:sldId id="280" r:id="rId31"/>
    <p:sldId id="304" r:id="rId32"/>
    <p:sldId id="259" r:id="rId33"/>
    <p:sldId id="305" r:id="rId34"/>
    <p:sldId id="311" r:id="rId35"/>
    <p:sldId id="260" r:id="rId36"/>
    <p:sldId id="315" r:id="rId37"/>
    <p:sldId id="313" r:id="rId38"/>
    <p:sldId id="314" r:id="rId39"/>
    <p:sldId id="306" r:id="rId40"/>
    <p:sldId id="316" r:id="rId41"/>
    <p:sldId id="320" r:id="rId42"/>
    <p:sldId id="317" r:id="rId43"/>
    <p:sldId id="312" r:id="rId44"/>
    <p:sldId id="307" r:id="rId45"/>
    <p:sldId id="322" r:id="rId46"/>
    <p:sldId id="308" r:id="rId47"/>
    <p:sldId id="321" r:id="rId48"/>
    <p:sldId id="325" r:id="rId49"/>
    <p:sldId id="323" r:id="rId50"/>
    <p:sldId id="309" r:id="rId51"/>
    <p:sldId id="324" r:id="rId52"/>
    <p:sldId id="329" r:id="rId53"/>
    <p:sldId id="328" r:id="rId54"/>
  </p:sldIdLst>
  <p:sldSz cx="12192000" cy="6858000"/>
  <p:notesSz cx="6858000" cy="9144000"/>
  <p:custDataLst>
    <p:tags r:id="rId56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3DB"/>
    <a:srgbClr val="E6F93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5F0191-2DDA-41B0-ADB3-FEA5F5FF5AE9}" type="datetimeFigureOut">
              <a:rPr lang="fa-IR" smtClean="0"/>
              <a:t>1440/11/14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153DB4-0B20-4347-AF91-63F7840E19D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667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213453B-802A-45D7-BE1E-CBEBEF934F6E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535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3DB4-0B20-4347-AF91-63F7840E19DB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713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9FD-5B74-4464-A5F8-677C73BB1252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70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BC2-F18A-4840-9AF0-E9BA74BB27DC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87327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2BE0-020D-45FC-86F5-3FFD4D7A2FC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54A9-D32A-430E-BFF7-5B540CFE6F4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957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E17B-95D9-49D9-BA0D-7660FFC0710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16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7ED1-16E7-4C0A-B448-C4F6F233D06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8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8A52-65BC-4C64-BDAA-CF4D0C05352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73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E869-B6DD-466E-AE6B-D9E384A27F0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48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529-5841-442D-A5C9-1E5E3DCD0B6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8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9878-29AB-4C19-B9E9-32D69E2D08E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02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06CA-25B0-4CCF-9ECE-3EA2584FE9F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410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55BD-903E-48DC-931C-EA62172D4BC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2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B443-2096-4686-B20C-3E6030565E78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212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8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8572-7CD6-40B1-8AC4-6BF95C23A3D0}" type="datetime8">
              <a:rPr lang="fa-IR" smtClean="0"/>
              <a:t>19/ژوئيه/16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3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87" rtl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B134-478B-4C41-962F-477C0987EF3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D6EF-2913-4150-A7A6-D19516CC743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03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096-33E7-49A9-B118-DB9E10881AA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2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64E6-25E3-43DC-B20F-8E4CD0D5629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0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A65B-CC57-4067-9A61-29E37DDA655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3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461-7EA4-4B2A-BC56-4E36A293F52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62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DFD7-4227-4CC6-A04E-89F740E7C73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3B9C-5738-4F37-8EAE-E956080106AB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867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FD5A-C9BD-4482-B9A9-4E25A1A4F70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9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63A9-0C57-4397-9CE4-50A4F51215A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98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7B28-637A-46F6-86C0-7BF8F539DB5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5E0-C1CA-4CE5-82C1-58F22B57074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08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724D-2B48-4E72-B1B8-52CF5E58AC4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1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C1D2-C3C4-4A53-A050-98DAA377885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6AFB-1F0B-410E-8CC4-C5D66AE263D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9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EC8A-D109-4ADA-8F31-74B026ABF8E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C28D-12D6-44C6-B5B1-FF8BF46F30A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1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53D-2081-487B-B921-A079B81F1DB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711-8B42-4858-8ED2-197112A4A29E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3001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169F-57DE-4AD5-B352-2D685230103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6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327C-BF2D-4F02-9143-BCDA18233D1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3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779F-CCC0-4126-8A36-17D335695DA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68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A570-CC1F-4D8F-BC1B-01EAC32C16E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3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632-83E9-4B7A-9574-2D4D02098AD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0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3CEC-F8BE-4D05-8450-22EE0D6EDF8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7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B91B-D7FB-4146-899A-85B19665715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20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0D9E-9106-4694-B72E-9B9DBCD61C3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21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CC0-2F24-4C99-967D-8CCF1530499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00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5341-66F7-4B2A-A791-13B887B6ADB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BB47-D2E1-43B3-9DF5-44B2E6E46C59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9748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5534-AE7F-4740-B6FD-168030C5300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0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5469-72BE-4A06-B582-A96812E7D8F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98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A42A-F2F0-4554-A621-9FB826EC25E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7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56BF-254B-4809-BCDD-48765C2EC8E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59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5BEF-BEFF-4D00-B2BA-7ADF67EBECD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82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4256-FB6F-4F9D-9EC5-6877EB66711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41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351E-C125-4FC2-BE94-596CF6DFDA1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2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0DA7-E5A3-4FE5-BD3C-AFC609C304E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5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8BA3-197F-4C60-BCD7-5E232F4575D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76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3E66-2657-4138-B93F-75E85BB87E0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CF7-6F74-47AF-B725-9D7F2F06F435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6256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E1C8-83E5-4762-A059-88C4D13CEB3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8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729A-9C1A-4E4F-A86F-2295CBDDBB4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27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195E-C2F4-4201-9B87-F511B3F6D79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37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C86-B292-4840-AAB6-0635DF0F03A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4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278E-CE40-40B4-9DB3-45606FAC45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45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C4-F652-404D-A7F5-BB9DC5B08D8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22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53D4-6FE0-492A-A24C-F3390967F88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01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C74-5452-4909-9121-107E8AF7953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0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D6EE-28D8-4478-AC49-714EB811CA7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2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6D3E-B285-4396-9C4A-426B325A1B2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B17-3CCF-4309-BDCB-509AF5D8907E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4221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4114-DEE0-4E45-A0E1-8DC419DDAE6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59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33BF-90E6-49B7-9438-B56A15FA12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01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1AAA-D1C5-4254-BC07-48CB215AA35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03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DC3-515F-4008-A031-83E0AA0EBC7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02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8C41-4A4B-4AD9-8002-EFB176FD8AC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EAE1-62C5-4505-A9D7-AD4E0C01E71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87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0997-D35D-4BDE-B6C2-AF869EF7A9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0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CD42-D39A-4CF3-A13D-DB660756824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746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4FAB-76CC-43EC-9A53-8FFEA1E0D9A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23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29F7-FC2D-4862-8043-402887B06AE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7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86A4-E888-41E6-B163-06F4D7004BB4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2238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CE6A-446B-4525-A0CD-76B45C319AA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75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7855-3EC7-4807-A195-39FF43FE92E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77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9EBE-4A91-4120-86FF-3B1173AB0DE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01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50D2-02BA-44A9-AE76-87509F99E43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AD26-3A70-459A-B475-C1254561672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0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236-124B-4FE2-AB1A-857AB16BC5C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90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D663-0A14-4A8C-A05C-A7E510BABE4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61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466A-166E-4186-8D62-0F8C872AF3F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52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4048-A3F8-42ED-A709-85447FCF50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0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3A9-3DEF-4B07-8373-389E98C0CD2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0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FF42-5D24-4153-94A1-D9DF39FBE887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1143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3C3-13E3-4152-88DF-9D98F594A7E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9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E24-F63A-454B-AFB4-F888E89C274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145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1507-D65C-4127-9ED3-150B240F439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8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B69-8503-4B20-958E-E0D9B42CED9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91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6B05-EC5F-4C47-A04F-A31E6A1D362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777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4803-B063-4E32-AE4C-75F50BBFB4C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861-C403-4220-AC8B-812B3C5595E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802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C9B1-FF7E-4EBF-8C2C-469F4F90C6A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614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22BD-5D72-4043-8431-E61BFF4F002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445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37F6-81D7-4E60-8FF1-5A4070505DB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7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383-E40F-4DC9-9FE9-D56850FBABF3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1483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9A8B-8B9B-4640-A1B2-B433454B88A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16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37F4-2B3B-42AF-AC04-D2979E8B8D6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F1A-F43F-401F-8828-1EAFA670CDB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26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89BD-D8FE-48CF-BA6D-890755A740A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82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24C-D0AA-4760-87BF-B7676BF664B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6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7E68-4CC4-415E-9C1D-1A574180A00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246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7708-309A-4771-88C9-2F62A0C4B56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307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5B82-7730-4634-B641-D5F4901894F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493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EEDA-AE3B-45A6-9A01-8954EEB1F27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22A-4608-4574-BAAA-292FABD6F71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0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D408-D889-43FD-9B95-720FCEE45064}" type="datetime8">
              <a:rPr lang="fa-IR" smtClean="0"/>
              <a:t>19/ژوئيه/16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71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2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 rtl="0"/>
            <a:fld id="{F853E14C-13FC-4BB6-B869-73F56363923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 rtl="0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1AC62E3F-B087-486E-9000-C5B56B3698D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44A67B58-2DB9-4AE4-8467-DCD804BD6B3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85DFAA9D-B289-4B32-89ED-B8B9DFB9BF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9DA411D8-98F7-4172-ACFC-26E8DC2F075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914227D2-DBE1-4945-9CFA-2BE173651F2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89F184B3-81FA-495A-B6BC-10B361B6829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70AC6581-3C93-4135-A885-BA2027B444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19/ژوئيه/16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ed.behdasht.gov.ir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8842"/>
            <a:ext cx="7286625" cy="4625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2" y="4779818"/>
            <a:ext cx="8666018" cy="207818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  <a:t>اللهم صل علی محمد و آل محمد</a:t>
            </a:r>
            <a:b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</a:br>
            <a: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  <a:t/>
            </a:r>
            <a:b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</a:br>
            <a: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  <a:t> </a:t>
            </a:r>
            <a:r>
              <a:rPr lang="fa-IR" sz="4900" dirty="0" smtClean="0">
                <a:solidFill>
                  <a:srgbClr val="9F1856"/>
                </a:solidFill>
                <a:cs typeface="B Titr" panose="00000700000000000000" pitchFamily="2" charset="-78"/>
              </a:rPr>
              <a:t>سلام برمیهمانان گرامی</a:t>
            </a:r>
            <a:endParaRPr lang="fa-IR" sz="5786" dirty="0">
              <a:solidFill>
                <a:srgbClr val="9F1856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066" r="16583" b="8559"/>
          <a:stretch/>
        </p:blipFill>
        <p:spPr>
          <a:xfrm>
            <a:off x="5859235" y="2392271"/>
            <a:ext cx="2951390" cy="2204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2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3" y="0"/>
            <a:ext cx="12099107" cy="718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096001" y="2723191"/>
            <a:ext cx="2571768" cy="3571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5807242" y="3080380"/>
            <a:ext cx="3256547" cy="1331199"/>
          </a:xfrm>
          <a:prstGeom prst="upArrowCallou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انتخاب گزینه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درخواست ارزشیابی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10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4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0587789" y="0"/>
            <a:ext cx="1411706" cy="6857999"/>
          </a:xfrm>
          <a:prstGeom prst="rect">
            <a:avLst/>
          </a:prstGeom>
          <a:noFill/>
          <a:ln w="50800" cap="rnd" cmpd="sng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0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4000" dirty="0">
                <a:cs typeface="B Titr" panose="00000700000000000000" pitchFamily="2" charset="-78"/>
              </a:rPr>
              <a:t>چگونه </a:t>
            </a:r>
            <a:endParaRPr lang="fa-IR" sz="4000" dirty="0" smtClean="0">
              <a:cs typeface="B Titr" panose="00000700000000000000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4000" dirty="0" smtClean="0">
                <a:cs typeface="B Titr" panose="00000700000000000000" pitchFamily="2" charset="-78"/>
              </a:rPr>
              <a:t>یک </a:t>
            </a:r>
            <a:r>
              <a:rPr lang="fa-IR" sz="4000" dirty="0">
                <a:cs typeface="B Titr" panose="00000700000000000000" pitchFamily="2" charset="-78"/>
              </a:rPr>
              <a:t>فرایند دانش‌پژوهی </a:t>
            </a:r>
            <a:r>
              <a:rPr lang="fa-IR" sz="4000" dirty="0" smtClean="0">
                <a:cs typeface="B Titr" panose="00000700000000000000" pitchFamily="2" charset="-78"/>
              </a:rPr>
              <a:t>آموزشی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cs typeface="B Titr" panose="00000700000000000000" pitchFamily="2" charset="-78"/>
              </a:rPr>
              <a:t>ارزیابی می‌شود؟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12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3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              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چارلز گلاسیک،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از اساتید موسسه کارنگی در کالیفرنیا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43678" y="1861372"/>
            <a:ext cx="3304644" cy="40249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13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18333" t="12963" r="55470" b="76337"/>
          <a:stretch/>
        </p:blipFill>
        <p:spPr>
          <a:xfrm rot="16200000">
            <a:off x="-1419303" y="2943147"/>
            <a:ext cx="6839106" cy="990600"/>
          </a:xfrm>
          <a:prstGeom prst="rect">
            <a:avLst/>
          </a:prstGeom>
          <a:effectLst>
            <a:glow rad="1905000">
              <a:schemeClr val="accent5">
                <a:satMod val="175000"/>
                <a:alpha val="32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F9D9-B8C9-4046-838C-AE7626878F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/>
          <a:srcRect l="13522" r="15723" b="5905"/>
          <a:stretch/>
        </p:blipFill>
        <p:spPr>
          <a:xfrm>
            <a:off x="7396032" y="287552"/>
            <a:ext cx="3020250" cy="3706280"/>
          </a:xfrm>
          <a:prstGeom prst="rect">
            <a:avLst/>
          </a:prstGeom>
        </p:spPr>
      </p:pic>
      <p:pic>
        <p:nvPicPr>
          <p:cNvPr id="10" name="Picture 2" descr="Image result for scholarship of teaching and lear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56" y="4466336"/>
            <a:ext cx="2729378" cy="23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9447" y="287551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8420" y="3914681"/>
            <a:ext cx="1649350" cy="2578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4759" y="3669308"/>
            <a:ext cx="1824038" cy="23669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5025214" y="231393"/>
            <a:ext cx="2297238" cy="309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42050" y="1424277"/>
            <a:ext cx="1914525" cy="23907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8756" y="3382645"/>
            <a:ext cx="1835055" cy="2438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3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6695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جمع‌بندی تحقیقات بویر و رایس (1990)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802106"/>
            <a:ext cx="11887199" cy="60558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ما در </a:t>
            </a:r>
            <a:r>
              <a:rPr lang="fa-IR" sz="3200" b="1" dirty="0">
                <a:cs typeface="B Nazanin" panose="00000400000000000000" pitchFamily="2" charset="-78"/>
              </a:rPr>
              <a:t>آموزش عالی </a:t>
            </a:r>
            <a:r>
              <a:rPr lang="fa-IR" sz="3200" b="1" dirty="0" smtClean="0">
                <a:cs typeface="B Nazanin" panose="00000400000000000000" pitchFamily="2" charset="-78"/>
              </a:rPr>
              <a:t>نیازمند یک </a:t>
            </a:r>
            <a:r>
              <a:rPr lang="fa-IR" sz="3200" b="1" dirty="0">
                <a:cs typeface="B Nazanin" panose="00000400000000000000" pitchFamily="2" charset="-78"/>
              </a:rPr>
              <a:t>سیستم پاداش </a:t>
            </a:r>
            <a:r>
              <a:rPr lang="fa-IR" sz="3200" b="1" dirty="0" smtClean="0">
                <a:cs typeface="B Nazanin" panose="00000400000000000000" pitchFamily="2" charset="-78"/>
              </a:rPr>
              <a:t>هستیم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ضرورت توجه به انواع نهادها و فعالیت‎ها وجود دارد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چالش </a:t>
            </a:r>
            <a:r>
              <a:rPr lang="fa-IR" sz="3200" b="1" dirty="0">
                <a:cs typeface="B Nazanin" panose="00000400000000000000" pitchFamily="2" charset="-78"/>
              </a:rPr>
              <a:t>این است که تعادل در میان تدریس، تحقیق و خدمات </a:t>
            </a:r>
            <a:r>
              <a:rPr lang="fa-IR" sz="3200" b="1" dirty="0" smtClean="0">
                <a:cs typeface="B Nazanin" panose="00000400000000000000" pitchFamily="2" charset="-78"/>
              </a:rPr>
              <a:t>وجود داشته باشد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حیات دانشگاهی و منافع معلمین به تدریس مرتبط است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اساتید باید وقت بیشتری برای با دانشجو بودن و تدریس اثربخش داشته باشند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اثربخشی تدریس و زمان برای تدریس باید معیار اصلی ارتقا باشد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حتی در موسسات تحقیقاتی، شمارش تعداد تحقیق برای ارزیابی درست نیست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15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17835" y="3697149"/>
            <a:ext cx="210193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65073" y="3697149"/>
            <a:ext cx="177995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7498" y="2368462"/>
            <a:ext cx="1790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9307" y="2474336"/>
            <a:ext cx="20589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6575"/>
            <a:ext cx="8686800" cy="188952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a-IR" sz="6600" dirty="0" smtClean="0">
                <a:solidFill>
                  <a:srgbClr val="7030A0"/>
                </a:solidFill>
                <a:cs typeface="B Nazanin" pitchFamily="2" charset="-78"/>
              </a:rPr>
              <a:t>نظریه بویر</a:t>
            </a:r>
            <a:r>
              <a:rPr lang="fa-IR" sz="1400" dirty="0" smtClean="0">
                <a:solidFill>
                  <a:srgbClr val="7030A0"/>
                </a:solidFill>
                <a:cs typeface="B Nazanin" pitchFamily="2" charset="-78"/>
              </a:rPr>
              <a:t/>
            </a:r>
            <a:br>
              <a:rPr lang="fa-IR" sz="1400" dirty="0" smtClean="0">
                <a:solidFill>
                  <a:srgbClr val="7030A0"/>
                </a:solidFill>
                <a:cs typeface="B Nazanin" pitchFamily="2" charset="-78"/>
              </a:rPr>
            </a:br>
            <a:r>
              <a:rPr lang="en-US" sz="1400" dirty="0" smtClean="0">
                <a:solidFill>
                  <a:srgbClr val="7030A0"/>
                </a:solidFill>
                <a:cs typeface="B Nazanin" pitchFamily="2" charset="-78"/>
              </a:rPr>
              <a:t>(1431</a:t>
            </a:r>
            <a:r>
              <a:rPr lang="en-US" sz="1400" dirty="0">
                <a:solidFill>
                  <a:srgbClr val="7030A0"/>
                </a:solidFill>
                <a:cs typeface="B Nazanin" pitchFamily="2" charset="-78"/>
              </a:rPr>
              <a:t>)</a:t>
            </a:r>
            <a:br>
              <a:rPr lang="en-US" sz="1400" dirty="0">
                <a:solidFill>
                  <a:srgbClr val="7030A0"/>
                </a:solidFill>
                <a:cs typeface="B Nazanin" pitchFamily="2" charset="-78"/>
              </a:rPr>
            </a:br>
            <a:r>
              <a:rPr lang="fa-IR" sz="4000" dirty="0">
                <a:solidFill>
                  <a:srgbClr val="7030A0"/>
                </a:solidFill>
                <a:cs typeface="B Nazanin" pitchFamily="2" charset="-78"/>
              </a:rPr>
              <a:t> </a:t>
            </a:r>
            <a:endParaRPr lang="en-GB" sz="4000" i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B41FD-E4CF-451D-91D6-9C566085925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3959226" y="4567238"/>
            <a:ext cx="13763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/>
            <a:endParaRPr lang="en-GB" sz="1400">
              <a:solidFill>
                <a:schemeClr val="bg1"/>
              </a:solidFill>
            </a:endParaRPr>
          </a:p>
          <a:p>
            <a:pPr marL="180975" indent="-180975" algn="ctr">
              <a:buFontTx/>
              <a:buChar char="•"/>
            </a:pP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101600" y="6062169"/>
            <a:ext cx="11976100" cy="773994"/>
          </a:xfrm>
          <a:prstGeom prst="roundRect">
            <a:avLst>
              <a:gd name="adj" fmla="val 9580"/>
            </a:avLst>
          </a:prstGeom>
          <a:solidFill>
            <a:srgbClr val="FFCD2F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80975" indent="-180975" algn="l" rtl="0">
              <a:buFontTx/>
              <a:buChar char="•"/>
            </a:pPr>
            <a:r>
              <a:rPr lang="en-US" sz="1400" dirty="0"/>
              <a:t>Boyer, E.L. (1990). Scholarship reconsidered: Priorities of the professoriate. Princeton,NJ: </a:t>
            </a:r>
            <a:r>
              <a:rPr lang="en-US" sz="1400" dirty="0" err="1"/>
              <a:t>Jossey</a:t>
            </a:r>
            <a:r>
              <a:rPr lang="en-US" sz="1400" dirty="0"/>
              <a:t>-Bass</a:t>
            </a:r>
          </a:p>
          <a:p>
            <a:pPr marL="180975" indent="-180975" algn="l" rtl="0">
              <a:buFont typeface="Arial" charset="0"/>
              <a:buChar char="•"/>
            </a:pPr>
            <a:r>
              <a:rPr lang="en-US" sz="1400" dirty="0"/>
              <a:t>Boshier, R. Why is the Scholarship of Teaching and Learning such s a hard sell? Higher Education Research &amp; Development, Vol. 28, No. March 2009, 1–15</a:t>
            </a:r>
          </a:p>
          <a:p>
            <a:pPr marL="180975" indent="-180975" algn="l" rtl="0">
              <a:buFont typeface="Arial" charset="0"/>
              <a:buChar char="•"/>
            </a:pPr>
            <a:r>
              <a:rPr lang="en-US" sz="1400" dirty="0"/>
              <a:t>Trigwell, Benjamin, and Prosser (2007), Scholarship of teaching: a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051">
            <a:off x="3892638" y="2565718"/>
            <a:ext cx="918519" cy="1374044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4419601" y="2819400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824">
            <a:off x="4019113" y="4016541"/>
            <a:ext cx="1111244" cy="1662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012">
            <a:off x="7098489" y="2579744"/>
            <a:ext cx="1028125" cy="1538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1857">
            <a:off x="6740248" y="4103551"/>
            <a:ext cx="1031946" cy="1543725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4723699" y="4297573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/>
          <p:cNvSpPr/>
          <p:nvPr/>
        </p:nvSpPr>
        <p:spPr>
          <a:xfrm>
            <a:off x="6934201" y="4343400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/>
          <p:cNvSpPr/>
          <p:nvPr/>
        </p:nvSpPr>
        <p:spPr>
          <a:xfrm>
            <a:off x="7358293" y="2809229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181600" y="3200400"/>
            <a:ext cx="1524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latin typeface="+mj-lt"/>
                <a:cs typeface="B Titr" pitchFamily="2" charset="-78"/>
              </a:rPr>
              <a:t>ُ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B Titr" pitchFamily="2" charset="-78"/>
              </a:rPr>
              <a:t>SoT </a:t>
            </a:r>
            <a:r>
              <a:rPr lang="en-US" b="1" dirty="0">
                <a:solidFill>
                  <a:schemeClr val="tx1"/>
                </a:solidFill>
              </a:rPr>
              <a:t>Dimensions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0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4379"/>
            <a:ext cx="10515600" cy="1042737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نتیجه بکارگیری اولیه نظریه بویر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316"/>
            <a:ext cx="10515600" cy="5975683"/>
          </a:xfrm>
        </p:spPr>
        <p:txBody>
          <a:bodyPr>
            <a:normAutofit fontScale="92500" lnSpcReduction="10000"/>
          </a:bodyPr>
          <a:lstStyle/>
          <a:p>
            <a:r>
              <a:rPr lang="fa-IR" sz="3600" b="1" dirty="0">
                <a:cs typeface="B Nazanin" panose="00000400000000000000" pitchFamily="2" charset="-78"/>
              </a:rPr>
              <a:t>نظریه بویر و رایس خیلی سریع مورد توجه همه قرار گرفت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موسسات گوناگون شروع به استفاده از نظریه بویر کردند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فرایندهای بررسی با مشکل مواجه شد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ضرورت تبیین و توافق بر معانی </a:t>
            </a:r>
            <a:r>
              <a:rPr lang="fa-IR" sz="3600" b="1" dirty="0">
                <a:cs typeface="B Nazanin" panose="00000400000000000000" pitchFamily="2" charset="-78"/>
              </a:rPr>
              <a:t>دقیق کلمات </a:t>
            </a:r>
            <a:r>
              <a:rPr lang="fa-IR" sz="3600" b="1" dirty="0" smtClean="0">
                <a:cs typeface="B Nazanin" panose="00000400000000000000" pitchFamily="2" charset="-78"/>
              </a:rPr>
              <a:t>احساس شد</a:t>
            </a:r>
          </a:p>
          <a:p>
            <a:pPr marL="0" indent="0">
              <a:buNone/>
            </a:pPr>
            <a:endParaRPr lang="fa-IR" sz="3600" b="1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4300" dirty="0">
                <a:solidFill>
                  <a:srgbClr val="0070C0"/>
                </a:solidFill>
                <a:cs typeface="B Titr" panose="00000700000000000000" pitchFamily="2" charset="-78"/>
              </a:rPr>
              <a:t>(1) معنی </a:t>
            </a: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«اسکالرشیپ آموزشی" </a:t>
            </a:r>
          </a:p>
          <a:p>
            <a:pPr marL="0" indent="0" algn="ctr">
              <a:buNone/>
            </a:pPr>
            <a:endParaRPr lang="fa-IR" sz="43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و</a:t>
            </a:r>
          </a:p>
          <a:p>
            <a:pPr marL="0" indent="0" algn="ctr">
              <a:buNone/>
            </a:pPr>
            <a:endParaRPr lang="fa-IR" sz="43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4300" dirty="0">
                <a:solidFill>
                  <a:srgbClr val="0070C0"/>
                </a:solidFill>
                <a:cs typeface="B Titr" panose="00000700000000000000" pitchFamily="2" charset="-78"/>
              </a:rPr>
              <a:t>(2) </a:t>
            </a: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چگونگی اندازه‌گیری </a:t>
            </a:r>
            <a:r>
              <a:rPr lang="fa-IR" sz="4300" dirty="0">
                <a:solidFill>
                  <a:srgbClr val="0070C0"/>
                </a:solidFill>
                <a:cs typeface="B Titr" panose="00000700000000000000" pitchFamily="2" charset="-78"/>
              </a:rPr>
              <a:t>کیفیت </a:t>
            </a: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آن</a:t>
            </a:r>
            <a:endParaRPr lang="fa-IR" sz="43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sz="36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17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6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36" y="0"/>
            <a:ext cx="10515600" cy="1058779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تحقیق گلاسیک درباره اسکالرشیپ تدریس (1994)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267326"/>
            <a:ext cx="11790947" cy="52938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4000" b="1" dirty="0" smtClean="0">
                <a:cs typeface="B Nazanin" panose="00000400000000000000" pitchFamily="2" charset="-78"/>
              </a:rPr>
              <a:t> </a:t>
            </a:r>
            <a:r>
              <a:rPr lang="fa-IR" sz="4000" b="1" dirty="0">
                <a:cs typeface="B Nazanin" panose="00000400000000000000" pitchFamily="2" charset="-78"/>
              </a:rPr>
              <a:t>51 </a:t>
            </a:r>
            <a:r>
              <a:rPr lang="fa-IR" sz="4000" b="1" dirty="0" smtClean="0">
                <a:cs typeface="B Nazanin" panose="00000400000000000000" pitchFamily="2" charset="-78"/>
              </a:rPr>
              <a:t>سازمان تامین کننده منابع تحقیقات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>
                <a:cs typeface="B Nazanin" panose="00000400000000000000" pitchFamily="2" charset="-78"/>
              </a:rPr>
              <a:t>«</a:t>
            </a:r>
            <a:r>
              <a:rPr lang="fa-IR" sz="3600" dirty="0" smtClean="0">
                <a:cs typeface="B Nazanin" panose="00000400000000000000" pitchFamily="2" charset="-78"/>
              </a:rPr>
              <a:t>شما با چه معیارهایی برای </a:t>
            </a:r>
            <a:r>
              <a:rPr lang="fa-IR" sz="3600" dirty="0">
                <a:cs typeface="B Nazanin" panose="00000400000000000000" pitchFamily="2" charset="-78"/>
              </a:rPr>
              <a:t>تامین </a:t>
            </a:r>
            <a:r>
              <a:rPr lang="fa-IR" sz="3600" dirty="0" smtClean="0">
                <a:cs typeface="B Nazanin" panose="00000400000000000000" pitchFamily="2" charset="-78"/>
              </a:rPr>
              <a:t>مالی، تصمیم‌گیری می کنید؟»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a-IR" sz="36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4000" b="1" dirty="0">
                <a:cs typeface="B Nazanin" panose="00000400000000000000" pitchFamily="2" charset="-78"/>
              </a:rPr>
              <a:t> 58 مدیرانتشاراتی علمی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«چه </a:t>
            </a:r>
            <a:r>
              <a:rPr lang="fa-IR" sz="3600" dirty="0">
                <a:cs typeface="B Nazanin" panose="00000400000000000000" pitchFamily="2" charset="-78"/>
              </a:rPr>
              <a:t>معیارهایی را در هنگام انتخاب </a:t>
            </a:r>
            <a:r>
              <a:rPr lang="fa-IR" sz="3600" dirty="0" smtClean="0">
                <a:cs typeface="B Nazanin" panose="00000400000000000000" pitchFamily="2" charset="-78"/>
              </a:rPr>
              <a:t>یک نسخه‎ برای </a:t>
            </a:r>
            <a:r>
              <a:rPr lang="fa-IR" sz="3600" dirty="0">
                <a:cs typeface="B Nazanin" panose="00000400000000000000" pitchFamily="2" charset="-78"/>
              </a:rPr>
              <a:t>انتشار </a:t>
            </a:r>
            <a:r>
              <a:rPr lang="fa-IR" sz="3600" dirty="0" smtClean="0">
                <a:cs typeface="B Nazanin" panose="00000400000000000000" pitchFamily="2" charset="-78"/>
              </a:rPr>
              <a:t>بکار می‌گیرید؟»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a-IR" sz="36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4000" b="1" dirty="0">
                <a:cs typeface="B Nazanin" panose="00000400000000000000" pitchFamily="2" charset="-78"/>
              </a:rPr>
              <a:t> 31 سردبیر مجله علمی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«از داوران انتظار چه نقدهایی دارید؟ باید چه چیزی را مورد توجه قرار دهند؟»</a:t>
            </a: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18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0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31" y="0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نتیجه تحقیق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گلاسیک درباره اسکالرشیپ تدریس (1994)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121920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b="1" dirty="0" smtClean="0">
                <a:cs typeface="B Nazanin" panose="00000400000000000000" pitchFamily="2" charset="-78"/>
              </a:rPr>
              <a:t>6 </a:t>
            </a:r>
            <a:r>
              <a:rPr lang="fa-IR" sz="4400" b="1" dirty="0">
                <a:cs typeface="B Nazanin" panose="00000400000000000000" pitchFamily="2" charset="-78"/>
              </a:rPr>
              <a:t>معیار </a:t>
            </a:r>
            <a:r>
              <a:rPr lang="fa-IR" sz="4400" b="1" dirty="0" smtClean="0">
                <a:cs typeface="B Nazanin" panose="00000400000000000000" pitchFamily="2" charset="-78"/>
              </a:rPr>
              <a:t>ارزیابی </a:t>
            </a:r>
            <a:r>
              <a:rPr lang="fa-IR" sz="4400" b="1" dirty="0">
                <a:cs typeface="B Nazanin" panose="00000400000000000000" pitchFamily="2" charset="-78"/>
              </a:rPr>
              <a:t>اسکالرشیپ تدریس توسط گلاسیک معرفی </a:t>
            </a:r>
            <a:r>
              <a:rPr lang="fa-IR" sz="4400" b="1" dirty="0" smtClean="0">
                <a:cs typeface="B Nazanin" panose="00000400000000000000" pitchFamily="2" charset="-78"/>
              </a:rPr>
              <a:t>شد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روشن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آمادگی مناسب و کافی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‎های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مناسب</a:t>
            </a:r>
            <a:endParaRPr lang="fa-IR" sz="1800" dirty="0">
              <a:cs typeface="B Nazani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نتایج قابل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توجه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ارائه موثر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نقد بازاندیشانه</a:t>
            </a:r>
            <a:endParaRPr lang="fa-IR" sz="1800" b="1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36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19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فخرالسادات میرحسینی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عضو هیات علمی دانشگاه علوم پزشکی کاشان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دکترای آموزش پزشکی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 smtClean="0">
                <a:cs typeface="B Nazanin" panose="00000400000000000000" pitchFamily="2" charset="-78"/>
              </a:rPr>
              <a:t>f_mirhoseiny@yahoo.com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2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r="27084"/>
          <a:stretch/>
        </p:blipFill>
        <p:spPr>
          <a:xfrm>
            <a:off x="6973631" y="2209800"/>
            <a:ext cx="2591416" cy="226082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14620" y="-30480"/>
            <a:ext cx="4740010" cy="68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4629" y="0"/>
            <a:ext cx="2210418" cy="223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4630" y="4470628"/>
            <a:ext cx="2210417" cy="2337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F9D9-B8C9-4046-838C-AE7626878F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7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2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818147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معیارهای گلاسیک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146"/>
            <a:ext cx="12043611" cy="6039853"/>
          </a:xfrm>
        </p:spPr>
        <p:txBody>
          <a:bodyPr>
            <a:normAutofit fontScale="55000" lnSpcReduction="20000"/>
          </a:bodyPr>
          <a:lstStyle/>
          <a:p>
            <a:pPr marL="1143000" indent="-1143000">
              <a:buFont typeface="+mj-lt"/>
              <a:buAutoNum type="arabicParenR"/>
            </a:pPr>
            <a:r>
              <a:rPr lang="fa-IR" sz="7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اهداف </a:t>
            </a:r>
            <a:r>
              <a:rPr lang="fa-IR" sz="70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روشن: </a:t>
            </a:r>
            <a:r>
              <a:rPr lang="fa-IR" sz="59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5900" dirty="0" smtClean="0">
                <a:cs typeface="B Nazanin" panose="00000400000000000000" pitchFamily="2" charset="-78"/>
              </a:rPr>
              <a:t>واضح بودن هدف اصلی و اساسی کار؛  بکارگیری اهداف اختصاصی روشن؛ واقع‌بینانه </a:t>
            </a:r>
            <a:r>
              <a:rPr lang="fa-IR" sz="5900" dirty="0">
                <a:cs typeface="B Nazanin" panose="00000400000000000000" pitchFamily="2" charset="-78"/>
              </a:rPr>
              <a:t>و </a:t>
            </a:r>
            <a:r>
              <a:rPr lang="fa-IR" sz="5900" dirty="0" smtClean="0">
                <a:cs typeface="B Nazanin" panose="00000400000000000000" pitchFamily="2" charset="-78"/>
              </a:rPr>
              <a:t> قابل دستیابی‎؛ شناسایی </a:t>
            </a:r>
            <a:r>
              <a:rPr lang="fa-IR" sz="5900" dirty="0">
                <a:cs typeface="B Nazanin" panose="00000400000000000000" pitchFamily="2" charset="-78"/>
              </a:rPr>
              <a:t>سوالات مهم </a:t>
            </a:r>
            <a:r>
              <a:rPr lang="fa-IR" sz="5900" dirty="0" smtClean="0">
                <a:cs typeface="B Nazanin" panose="00000400000000000000" pitchFamily="2" charset="-78"/>
              </a:rPr>
              <a:t>در یک فیلد</a:t>
            </a:r>
            <a:endParaRPr lang="fa-IR" sz="5900" dirty="0">
              <a:cs typeface="B Nazanin" panose="00000400000000000000" pitchFamily="2" charset="-78"/>
            </a:endParaRP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آمادگی مناسب:  </a:t>
            </a:r>
            <a:r>
              <a:rPr lang="fa-IR" sz="5900" dirty="0" smtClean="0">
                <a:cs typeface="B Nazanin" panose="00000400000000000000" pitchFamily="2" charset="-78"/>
              </a:rPr>
              <a:t>نشان دادن درک خود از </a:t>
            </a:r>
            <a:r>
              <a:rPr lang="fa-IR" sz="5900" dirty="0">
                <a:cs typeface="B Nazanin" panose="00000400000000000000" pitchFamily="2" charset="-78"/>
              </a:rPr>
              <a:t>دانش موجود در زمینه </a:t>
            </a:r>
            <a:r>
              <a:rPr lang="fa-IR" sz="5900" dirty="0" smtClean="0">
                <a:cs typeface="B Nazanin" panose="00000400000000000000" pitchFamily="2" charset="-78"/>
              </a:rPr>
              <a:t>مطرح شده؛ فراهم‌آوری مهارت‌های </a:t>
            </a:r>
            <a:r>
              <a:rPr lang="fa-IR" sz="5900" dirty="0">
                <a:cs typeface="B Nazanin" panose="00000400000000000000" pitchFamily="2" charset="-78"/>
              </a:rPr>
              <a:t>لازم </a:t>
            </a:r>
            <a:r>
              <a:rPr lang="fa-IR" sz="5900" dirty="0" smtClean="0">
                <a:cs typeface="B Nazanin" panose="00000400000000000000" pitchFamily="2" charset="-78"/>
              </a:rPr>
              <a:t>برای ارائه کار؛ فراهم نمودن </a:t>
            </a:r>
            <a:r>
              <a:rPr lang="fa-IR" sz="5900" dirty="0">
                <a:cs typeface="B Nazanin" panose="00000400000000000000" pitchFamily="2" charset="-78"/>
              </a:rPr>
              <a:t>منابع لازم </a:t>
            </a:r>
            <a:r>
              <a:rPr lang="fa-IR" sz="5900" dirty="0" smtClean="0">
                <a:cs typeface="B Nazanin" panose="00000400000000000000" pitchFamily="2" charset="-78"/>
              </a:rPr>
              <a:t>برای پیش‌برد کار</a:t>
            </a:r>
            <a:endParaRPr lang="fa-IR" sz="5900" dirty="0">
              <a:cs typeface="B Nazanin" panose="00000400000000000000" pitchFamily="2" charset="-78"/>
            </a:endParaRPr>
          </a:p>
          <a:p>
            <a:pPr marL="1143000" indent="-1143000">
              <a:buFont typeface="+mj-lt"/>
              <a:buAutoNum type="arabicParenR"/>
            </a:pPr>
            <a:r>
              <a:rPr lang="fa-IR" sz="71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روش‎های </a:t>
            </a: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مناسب:  </a:t>
            </a:r>
            <a:r>
              <a:rPr lang="fa-IR" sz="5800" dirty="0">
                <a:cs typeface="B Nazanin" panose="00000400000000000000" pitchFamily="2" charset="-78"/>
              </a:rPr>
              <a:t>استفاده از </a:t>
            </a:r>
            <a:r>
              <a:rPr lang="fa-IR" sz="5800" dirty="0" smtClean="0">
                <a:cs typeface="B Nazanin" panose="00000400000000000000" pitchFamily="2" charset="-78"/>
              </a:rPr>
              <a:t>روش‎های </a:t>
            </a:r>
            <a:r>
              <a:rPr lang="fa-IR" sz="5800" dirty="0">
                <a:cs typeface="B Nazanin" panose="00000400000000000000" pitchFamily="2" charset="-78"/>
              </a:rPr>
              <a:t>متناسب با </a:t>
            </a:r>
            <a:r>
              <a:rPr lang="fa-IR" sz="5800" dirty="0" smtClean="0">
                <a:cs typeface="B Nazanin" panose="00000400000000000000" pitchFamily="2" charset="-78"/>
              </a:rPr>
              <a:t>اهداف؛ </a:t>
            </a:r>
            <a:r>
              <a:rPr lang="fa-IR" sz="5800" dirty="0">
                <a:cs typeface="B Nazanin" panose="00000400000000000000" pitchFamily="2" charset="-78"/>
              </a:rPr>
              <a:t>بکارگیری موثر </a:t>
            </a:r>
            <a:r>
              <a:rPr lang="fa-IR" sz="5800" dirty="0" smtClean="0">
                <a:cs typeface="B Nazanin" panose="00000400000000000000" pitchFamily="2" charset="-78"/>
              </a:rPr>
              <a:t>روش‎های </a:t>
            </a:r>
            <a:r>
              <a:rPr lang="fa-IR" sz="5800" dirty="0">
                <a:cs typeface="B Nazanin" panose="00000400000000000000" pitchFamily="2" charset="-78"/>
              </a:rPr>
              <a:t>انتخاب </a:t>
            </a:r>
            <a:r>
              <a:rPr lang="fa-IR" sz="5800" dirty="0" smtClean="0">
                <a:cs typeface="B Nazanin" panose="00000400000000000000" pitchFamily="2" charset="-78"/>
              </a:rPr>
              <a:t>شده، </a:t>
            </a:r>
            <a:r>
              <a:rPr lang="fa-IR" sz="5800" dirty="0">
                <a:cs typeface="B Nazanin" panose="00000400000000000000" pitchFamily="2" charset="-78"/>
              </a:rPr>
              <a:t>تعدیل پروسیجرها در شرایط تغییر موقعیت‌ها</a:t>
            </a: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نتایج قابل توجه:  </a:t>
            </a:r>
            <a:r>
              <a:rPr lang="fa-IR" sz="5900" dirty="0" smtClean="0">
                <a:cs typeface="B Nazanin" panose="00000400000000000000" pitchFamily="2" charset="-78"/>
              </a:rPr>
              <a:t>دستیابی </a:t>
            </a:r>
            <a:r>
              <a:rPr lang="fa-IR" sz="5900" dirty="0">
                <a:cs typeface="B Nazanin" panose="00000400000000000000" pitchFamily="2" charset="-78"/>
              </a:rPr>
              <a:t>به اهداف </a:t>
            </a:r>
            <a:r>
              <a:rPr lang="fa-IR" sz="5900" dirty="0" smtClean="0">
                <a:cs typeface="B Nazanin" panose="00000400000000000000" pitchFamily="2" charset="-78"/>
              </a:rPr>
              <a:t>کلی؛ </a:t>
            </a:r>
            <a:r>
              <a:rPr lang="fa-IR" sz="5900" dirty="0">
                <a:cs typeface="B Nazanin" panose="00000400000000000000" pitchFamily="2" charset="-78"/>
              </a:rPr>
              <a:t>افزودن پیامدهای منطقی به </a:t>
            </a:r>
            <a:r>
              <a:rPr lang="fa-IR" sz="5900" dirty="0" smtClean="0">
                <a:cs typeface="B Nazanin" panose="00000400000000000000" pitchFamily="2" charset="-78"/>
              </a:rPr>
              <a:t>زمینه؛ </a:t>
            </a:r>
            <a:r>
              <a:rPr lang="fa-IR" sz="5900" dirty="0">
                <a:cs typeface="B Nazanin" panose="00000400000000000000" pitchFamily="2" charset="-78"/>
              </a:rPr>
              <a:t>فراهم آوردن </a:t>
            </a:r>
            <a:r>
              <a:rPr lang="fa-IR" sz="5900" dirty="0" smtClean="0">
                <a:cs typeface="B Nazanin" panose="00000400000000000000" pitchFamily="2" charset="-78"/>
              </a:rPr>
              <a:t>زمینه‌های </a:t>
            </a:r>
            <a:r>
              <a:rPr lang="fa-IR" sz="5900" dirty="0">
                <a:cs typeface="B Nazanin" panose="00000400000000000000" pitchFamily="2" charset="-78"/>
              </a:rPr>
              <a:t>بیشتری برای جستجوگری و کشف در آن زمینه</a:t>
            </a: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ارائه موثر:   </a:t>
            </a:r>
            <a:r>
              <a:rPr lang="fa-IR" sz="5900" dirty="0">
                <a:cs typeface="B Nazanin" panose="00000400000000000000" pitchFamily="2" charset="-78"/>
              </a:rPr>
              <a:t>استفاده از سبک مناسب و سازمان‎دهی موثر برای ارائه کار </a:t>
            </a:r>
            <a:r>
              <a:rPr lang="fa-IR" sz="5900" dirty="0" smtClean="0">
                <a:cs typeface="B Nazanin" panose="00000400000000000000" pitchFamily="2" charset="-78"/>
              </a:rPr>
              <a:t>خود؛ </a:t>
            </a:r>
            <a:r>
              <a:rPr lang="fa-IR" sz="5900" dirty="0">
                <a:cs typeface="B Nazanin" panose="00000400000000000000" pitchFamily="2" charset="-78"/>
              </a:rPr>
              <a:t>استفاده از بسترهای مناسب برای برقراری ارتباط با مخاطبان مورد نظر و اطلاع‌رسانی کار؛ ارائه واضح، درست و کامل پیام کار خود</a:t>
            </a: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نقد بازاندیشانه:    </a:t>
            </a:r>
            <a:r>
              <a:rPr lang="fa-IR" sz="6000" dirty="0">
                <a:cs typeface="B Nazanin" panose="00000400000000000000" pitchFamily="2" charset="-78"/>
              </a:rPr>
              <a:t>ارزیابی کار خود </a:t>
            </a:r>
            <a:r>
              <a:rPr lang="fa-IR" sz="6000" dirty="0" smtClean="0">
                <a:cs typeface="B Nazanin" panose="00000400000000000000" pitchFamily="2" charset="-78"/>
              </a:rPr>
              <a:t>به‌صورت نقادانه؛ </a:t>
            </a:r>
            <a:r>
              <a:rPr lang="fa-IR" sz="6000" dirty="0">
                <a:cs typeface="B Nazanin" panose="00000400000000000000" pitchFamily="2" charset="-78"/>
              </a:rPr>
              <a:t>ارائه گستره‌ای مناسب از شواهد نقد کار خود؛ استفاده از </a:t>
            </a:r>
            <a:r>
              <a:rPr lang="fa-IR" sz="6000" dirty="0" smtClean="0">
                <a:cs typeface="B Nazanin" panose="00000400000000000000" pitchFamily="2" charset="-78"/>
              </a:rPr>
              <a:t>ارزیابی(ها</a:t>
            </a:r>
            <a:r>
              <a:rPr lang="fa-IR" sz="6000" dirty="0">
                <a:cs typeface="B Nazanin" panose="00000400000000000000" pitchFamily="2" charset="-78"/>
              </a:rPr>
              <a:t>) برای بهبود کیفیت کار(های) آینده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22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341"/>
            <a:ext cx="11353800" cy="997527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گلاسیک(1)              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اهداف روشن:</a:t>
            </a:r>
            <a:r>
              <a:rPr lang="fa-IR" dirty="0"/>
              <a:t/>
            </a:r>
            <a:br>
              <a:rPr lang="fa-IR" dirty="0"/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dirty="0">
                <a:cs typeface="B Nazanin" panose="00000400000000000000" pitchFamily="2" charset="-78"/>
              </a:rPr>
              <a:t>واضح بودن هدف اصلی و اساسی کار؛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اهداف </a:t>
            </a:r>
            <a:r>
              <a:rPr lang="fa-IR" sz="4000" dirty="0">
                <a:cs typeface="B Nazanin" panose="00000400000000000000" pitchFamily="2" charset="-78"/>
              </a:rPr>
              <a:t>اختصاصی </a:t>
            </a:r>
            <a:r>
              <a:rPr lang="fa-IR" sz="4000" dirty="0" smtClean="0">
                <a:cs typeface="B Nazanin" panose="00000400000000000000" pitchFamily="2" charset="-78"/>
              </a:rPr>
              <a:t>روشن؛ </a:t>
            </a: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واقع‌بینانه </a:t>
            </a:r>
            <a:r>
              <a:rPr lang="fa-IR" sz="4000" dirty="0">
                <a:cs typeface="B Nazanin" panose="00000400000000000000" pitchFamily="2" charset="-78"/>
              </a:rPr>
              <a:t>و  قابل دستیابی‎؛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شناسایی </a:t>
            </a:r>
            <a:r>
              <a:rPr lang="fa-IR" sz="4000" dirty="0">
                <a:cs typeface="B Nazanin" panose="00000400000000000000" pitchFamily="2" charset="-78"/>
              </a:rPr>
              <a:t>سوالات مهم در یک </a:t>
            </a:r>
            <a:r>
              <a:rPr lang="fa-IR" sz="4000" dirty="0" smtClean="0">
                <a:cs typeface="B Nazanin" panose="00000400000000000000" pitchFamily="2" charset="-78"/>
              </a:rPr>
              <a:t>فیلد؛</a:t>
            </a:r>
            <a:endParaRPr lang="fa-I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23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4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-171400"/>
            <a:ext cx="6139876" cy="82391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اهداف اصلاح شده </a:t>
            </a:r>
            <a:r>
              <a:rPr lang="fa-IR" sz="2000" dirty="0" smtClean="0">
                <a:cs typeface="B Titr" pitchFamily="2" charset="-78"/>
              </a:rPr>
              <a:t>(در فرایندی از حیطه یادگیری الکترونیک) </a:t>
            </a:r>
            <a:endParaRPr lang="fa-IR" sz="2000" dirty="0"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63353" y="836712"/>
            <a:ext cx="5734253" cy="6021288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1. </a:t>
            </a:r>
            <a:r>
              <a:rPr lang="fa-IR" b="1" dirty="0" smtClean="0">
                <a:cs typeface="B Nazanin" pitchFamily="2" charset="-78"/>
              </a:rPr>
              <a:t>نیازسنجی و طراحی (تعیین الزامات طراحی خودآموز) </a:t>
            </a:r>
            <a:r>
              <a:rPr lang="fa-IR" dirty="0" smtClean="0">
                <a:cs typeface="B Nazanin" pitchFamily="2" charset="-78"/>
              </a:rPr>
              <a:t>الف) شناسایی مشکلات و چالشهای فعلی آموزش جستجوی منابع اطلاعاتی پزشکی ب) تعیین عناصر ضروری یک خودآموز آنلاین ج) تعیین عناصر بازی مناسب محیط‌های آموزش الکترونیکی بازی‌وارشده د) تدوین اهداف، محتوا و شرایط استفاده از دوره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 2. </a:t>
            </a:r>
            <a:r>
              <a:rPr lang="fa-IR" b="1" dirty="0" smtClean="0">
                <a:cs typeface="B Nazanin" pitchFamily="2" charset="-78"/>
              </a:rPr>
              <a:t>توسعه خودآموز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 3. </a:t>
            </a:r>
            <a:r>
              <a:rPr lang="fa-IR" b="1" dirty="0" smtClean="0">
                <a:cs typeface="B Nazanin" pitchFamily="2" charset="-78"/>
              </a:rPr>
              <a:t>اجرا و ارزشیابی خودآموز و تبیین شرایط به‌کارگیری آن </a:t>
            </a:r>
            <a:r>
              <a:rPr lang="fa-IR" dirty="0" smtClean="0">
                <a:cs typeface="B Nazanin" pitchFamily="2" charset="-78"/>
              </a:rPr>
              <a:t>الف) اجرا و ارزشیابی خودآموز (ساختاری، محتوایی و اثربخشی) ب) اجرا و ارزشیابی شرایط استفاده از خودآموز ج) بازاندیشی در مورد تبیین و ارتقاء شرایط استفاده از خودآموز 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4. </a:t>
            </a:r>
            <a:r>
              <a:rPr lang="fa-IR" b="1" dirty="0" smtClean="0">
                <a:cs typeface="B Nazanin" pitchFamily="2" charset="-78"/>
              </a:rPr>
              <a:t>استمرار در بهره‌برداری از خودآموز </a:t>
            </a:r>
            <a:r>
              <a:rPr lang="fa-IR" dirty="0" smtClean="0">
                <a:cs typeface="B Nazanin" pitchFamily="2" charset="-78"/>
              </a:rPr>
              <a:t>الف) تسهیل شرایط ارائه بازخورد مستمر درباره خودآموز و شرایط به‌کارگیری ب) گسترش استفاده از خودآموز </a:t>
            </a:r>
          </a:p>
          <a:p>
            <a:pPr algn="just" rtl="1"/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84032" y="0"/>
            <a:ext cx="5181838" cy="823912"/>
          </a:xfrm>
        </p:spPr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اهداف (قبل از اصلاح)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84032" y="1124745"/>
            <a:ext cx="4969987" cy="5064919"/>
          </a:xfrm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r" rtl="1"/>
            <a:r>
              <a:rPr lang="fa-IR" sz="2600" dirty="0">
                <a:cs typeface="B Nazanin" pitchFamily="2" charset="-78"/>
              </a:rPr>
              <a:t>تعیین الزامات طراحی </a:t>
            </a:r>
            <a:r>
              <a:rPr lang="fa-IR" sz="2600" dirty="0" smtClean="0">
                <a:cs typeface="B Nazanin" pitchFamily="2" charset="-78"/>
              </a:rPr>
              <a:t>خودآموز آنلاین</a:t>
            </a:r>
            <a:endParaRPr lang="en-US" sz="2600" dirty="0">
              <a:cs typeface="B Nazanin" pitchFamily="2" charset="-78"/>
            </a:endParaRPr>
          </a:p>
          <a:p>
            <a:pPr lvl="0" algn="r" rtl="1"/>
            <a:r>
              <a:rPr lang="fa-IR" sz="2600" dirty="0">
                <a:cs typeface="B Nazanin" pitchFamily="2" charset="-78"/>
              </a:rPr>
              <a:t>تعیین عناصر بازی مناسب محیط های آموزش الکترونیکی بازی¬وارشده</a:t>
            </a:r>
            <a:endParaRPr lang="en-US" sz="2600" dirty="0">
              <a:cs typeface="B Nazanin" pitchFamily="2" charset="-78"/>
            </a:endParaRPr>
          </a:p>
          <a:p>
            <a:pPr lvl="0" algn="r" rtl="1"/>
            <a:r>
              <a:rPr lang="fa-IR" sz="2600" dirty="0">
                <a:cs typeface="B Nazanin" pitchFamily="2" charset="-78"/>
              </a:rPr>
              <a:t>توسعه خودآموز</a:t>
            </a:r>
            <a:endParaRPr lang="en-US" sz="2600" dirty="0">
              <a:cs typeface="B Nazanin" pitchFamily="2" charset="-78"/>
            </a:endParaRPr>
          </a:p>
          <a:p>
            <a:pPr lvl="0" algn="r" rtl="1"/>
            <a:r>
              <a:rPr lang="fa-IR" sz="2600" dirty="0">
                <a:cs typeface="B Nazanin" pitchFamily="2" charset="-78"/>
              </a:rPr>
              <a:t>تعیین اثربخشی خودآموز </a:t>
            </a:r>
            <a:endParaRPr lang="en-US" sz="2600" dirty="0">
              <a:cs typeface="B Nazanin" pitchFamily="2" charset="-78"/>
            </a:endParaRPr>
          </a:p>
          <a:p>
            <a:pPr algn="r" rtl="1"/>
            <a:endParaRPr lang="fa-IR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263353" y="764704"/>
            <a:ext cx="5690067" cy="5760640"/>
          </a:xfrm>
          <a:prstGeom prst="rect">
            <a:avLst/>
          </a:prstGeom>
          <a:noFill/>
          <a:ln w="635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324" indent="-228324" defTabSz="91330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a-IR" sz="2796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24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1"/>
            <a:ext cx="11479281" cy="1646238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(2)              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آمادگی 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مناسب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: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1825625"/>
            <a:ext cx="1167938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4400" dirty="0" smtClean="0">
                <a:cs typeface="B Nazanin" panose="00000400000000000000" pitchFamily="2" charset="-78"/>
              </a:rPr>
              <a:t>نشان </a:t>
            </a:r>
            <a:r>
              <a:rPr lang="fa-IR" sz="4400" dirty="0">
                <a:cs typeface="B Nazanin" panose="00000400000000000000" pitchFamily="2" charset="-78"/>
              </a:rPr>
              <a:t>دادن درک خود از دانش موجود در زمینه مطرح شده</a:t>
            </a:r>
            <a:r>
              <a:rPr lang="fa-IR" sz="4400" dirty="0" smtClean="0">
                <a:cs typeface="B Nazanin" panose="00000400000000000000" pitchFamily="2" charset="-78"/>
              </a:rPr>
              <a:t>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4400" dirty="0" smtClean="0">
                <a:cs typeface="B Nazanin" panose="00000400000000000000" pitchFamily="2" charset="-78"/>
              </a:rPr>
              <a:t>فراهم‌آوری </a:t>
            </a:r>
            <a:r>
              <a:rPr lang="fa-IR" sz="4400" dirty="0">
                <a:cs typeface="B Nazanin" panose="00000400000000000000" pitchFamily="2" charset="-78"/>
              </a:rPr>
              <a:t>مهارت‌های لازم برای ارائه کار</a:t>
            </a:r>
            <a:r>
              <a:rPr lang="fa-IR" sz="4400" dirty="0" smtClean="0">
                <a:cs typeface="B Nazanin" panose="00000400000000000000" pitchFamily="2" charset="-78"/>
              </a:rPr>
              <a:t>؛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4400" dirty="0">
                <a:cs typeface="B Nazanin" panose="00000400000000000000" pitchFamily="2" charset="-78"/>
              </a:rPr>
              <a:t>فراهم نمودن منابع لازم برای پیش‌برد </a:t>
            </a:r>
            <a:r>
              <a:rPr lang="fa-IR" sz="4400" dirty="0" smtClean="0">
                <a:cs typeface="B Nazanin" panose="00000400000000000000" pitchFamily="2" charset="-78"/>
              </a:rPr>
              <a:t>کار؛</a:t>
            </a:r>
            <a:endParaRPr lang="fa-I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25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مثال نمونه از بیان درک فرد از یک مشکل  در گزارش دانش پژوهی</a:t>
            </a:r>
            <a:br>
              <a:rPr lang="fa-IR" sz="3600" dirty="0" smtClean="0">
                <a:cs typeface="B Titr" panose="00000700000000000000" pitchFamily="2" charset="-78"/>
              </a:rPr>
            </a:br>
            <a:r>
              <a:rPr lang="fa-IR" sz="3600" dirty="0" smtClean="0">
                <a:cs typeface="B Titr" panose="00000700000000000000" pitchFamily="2" charset="-78"/>
              </a:rPr>
              <a:t>(</a:t>
            </a:r>
            <a:r>
              <a:rPr lang="fa-IR" sz="3200" dirty="0" smtClean="0">
                <a:cs typeface="B Titr" panose="00000700000000000000" pitchFamily="2" charset="-78"/>
              </a:rPr>
              <a:t>حوزه یادگیری الکترونیک</a:t>
            </a:r>
            <a:r>
              <a:rPr lang="fa-IR" sz="3600" dirty="0" smtClean="0">
                <a:cs typeface="B Titr" panose="00000700000000000000" pitchFamily="2" charset="-78"/>
              </a:rPr>
              <a:t>)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1938001" cy="50323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dirty="0" smtClean="0">
                <a:cs typeface="B Nazanin" panose="00000400000000000000" pitchFamily="2" charset="-78"/>
              </a:rPr>
              <a:t> در مراجعات مکرر دانشجویان رشته های مختلف، همچنین در نشست‌های مکرر رسمی و غیررسمی با اساتید و در کارگاه‌های 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جستجوی اطلاعات، </a:t>
            </a:r>
            <a:r>
              <a:rPr lang="fa-IR" dirty="0" smtClean="0">
                <a:cs typeface="B Nazanin" panose="00000400000000000000" pitchFamily="2" charset="-78"/>
              </a:rPr>
              <a:t>متوجه شدم که دانشجویان، دانش و مهارت لازم در این خصوص را ندارند، در حالیکه برای انجام تکالیف کلاسی و پروژه‌ها 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نیازمند این دانش و مهارت </a:t>
            </a:r>
            <a:r>
              <a:rPr lang="fa-IR" dirty="0" smtClean="0">
                <a:cs typeface="B Nazanin" panose="00000400000000000000" pitchFamily="2" charset="-78"/>
              </a:rPr>
              <a:t>هستند (...........)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dirty="0" smtClean="0">
                <a:cs typeface="B Nazanin" panose="00000400000000000000" pitchFamily="2" charset="-78"/>
              </a:rPr>
              <a:t> در بررسی اولیه به عمل آورده در خصوص این مشکل و دلایل آن نشان داده شد که آنها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فرصت کافی برای آموزش حضوری </a:t>
            </a:r>
            <a:r>
              <a:rPr lang="fa-IR" dirty="0" smtClean="0">
                <a:cs typeface="B Nazanin" panose="00000400000000000000" pitchFamily="2" charset="-78"/>
              </a:rPr>
              <a:t>ندارند و ...........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dirty="0" smtClean="0">
                <a:cs typeface="B Nazanin" panose="00000400000000000000" pitchFamily="2" charset="-78"/>
              </a:rPr>
              <a:t> مستندات و شواهد این جستجوگری عبارت بود از ................</a:t>
            </a: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FF0000"/>
                </a:solidFill>
                <a:cs typeface="B Titr" panose="00000700000000000000" pitchFamily="2" charset="-78"/>
              </a:rPr>
              <a:t>توجه 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ضرورت جستجوگری </a:t>
            </a:r>
            <a:r>
              <a:rPr lang="fa-IR" sz="3100" dirty="0" smtClean="0">
                <a:cs typeface="B Nazanin" panose="00000400000000000000" pitchFamily="2" charset="-78"/>
              </a:rPr>
              <a:t>برای روشن‎تر شدن مشکل و راه حل‌های احتمالی آن انجام شود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ضرورت درک درست مسئله</a:t>
            </a:r>
            <a:r>
              <a:rPr lang="fa-IR" sz="3100" dirty="0" smtClean="0">
                <a:cs typeface="B Nazanin" panose="00000400000000000000" pitchFamily="2" charset="-78"/>
              </a:rPr>
              <a:t>، هم به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روشن شدن اهداف </a:t>
            </a:r>
            <a:r>
              <a:rPr lang="fa-IR" sz="3100" dirty="0" smtClean="0">
                <a:cs typeface="B Nazanin" panose="00000400000000000000" pitchFamily="2" charset="-78"/>
              </a:rPr>
              <a:t>کمک می‌کند و هم به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انتخاب متد مناسب</a:t>
            </a:r>
            <a:endParaRPr lang="fa-IR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26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5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88640"/>
            <a:ext cx="5156444" cy="823912"/>
          </a:xfrm>
        </p:spPr>
        <p:txBody>
          <a:bodyPr/>
          <a:lstStyle/>
          <a:p>
            <a:r>
              <a:rPr lang="fa-IR" dirty="0" smtClean="0"/>
              <a:t>شواهد اصلاح شده 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161" y="1196753"/>
            <a:ext cx="5156444" cy="4992911"/>
          </a:xfrm>
        </p:spPr>
        <p:txBody>
          <a:bodyPr>
            <a:normAutofit fontScale="92500"/>
          </a:bodyPr>
          <a:lstStyle/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مروری بر متون سواد اطلاعاتی در ایران نشان می‌دهد اکثر پژوهش­های این حوزه به سنجش سواد اطلاعاتی گروه­های مختلف هم‌چون دانشجويان کارشناسی(15)، دکترای‌عمومی(16) و كارشناسي‌ارشد(17) اشاره داشته­اند. تعدادی از پژوهش­ها نیز به بررسی تأثیر سواد اطلاعاتي بر مواردی هم</a:t>
            </a:r>
            <a:r>
              <a:rPr lang="en-US" dirty="0" smtClean="0">
                <a:cs typeface="B Nazanin" pitchFamily="2" charset="-78"/>
              </a:rPr>
              <a:t>‎</a:t>
            </a:r>
            <a:r>
              <a:rPr lang="fa-IR" dirty="0" smtClean="0">
                <a:cs typeface="B Nazanin" pitchFamily="2" charset="-78"/>
              </a:rPr>
              <a:t>چون ارتقاي سواد سلامت(18)، حل‌مسئله(19)، يادگيري خود­راهبر(20) و رفتار اطلاع­يابي دانشجويان(21) پرداخته­اند. </a:t>
            </a: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 مجریان فرایند در بررسیهای خود به گزارشی که نشان دهنده مطالعه، طراحی و توسعه خودآموزهای آنلاین بازی‌وارشده در حوزه سواد اطلاعاتی باشد برخورد نکردند. 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88640"/>
            <a:ext cx="5325854" cy="823912"/>
          </a:xfrm>
        </p:spPr>
        <p:txBody>
          <a:bodyPr/>
          <a:lstStyle/>
          <a:p>
            <a:pPr algn="r" rtl="1"/>
            <a:r>
              <a:rPr lang="fa-IR" dirty="0" smtClean="0"/>
              <a:t>شواهد اولیه 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81" y="1196753"/>
            <a:ext cx="5181838" cy="4992911"/>
          </a:xfrm>
        </p:spPr>
        <p:txBody>
          <a:bodyPr>
            <a:normAutofit fontScale="92500"/>
          </a:bodyPr>
          <a:lstStyle/>
          <a:p>
            <a:pPr algn="just" rtl="1">
              <a:buNone/>
            </a:pPr>
            <a:r>
              <a:rPr lang="fa-IR" dirty="0">
                <a:cs typeface="B Nazanin" pitchFamily="2" charset="-78"/>
              </a:rPr>
              <a:t>مروری بر متون سواد اطلاعاتی در ایران نشان می­دهد اکثر پژوهش­های این حوزه به سنجش سواد اطلاعاتی گروه­های مختلف </a:t>
            </a:r>
            <a:r>
              <a:rPr lang="fa-IR" dirty="0" smtClean="0">
                <a:cs typeface="B Nazanin" pitchFamily="2" charset="-78"/>
              </a:rPr>
              <a:t>هم‌چون....... ....... دانشجويان کارشناسی(15</a:t>
            </a:r>
            <a:r>
              <a:rPr lang="fa-IR" dirty="0">
                <a:cs typeface="B Nazanin" pitchFamily="2" charset="-78"/>
              </a:rPr>
              <a:t>)، دکترای‌عمومی(16) و كارشناسي‌ارشد(17) اشاره داشته­اند. تعدادی از پژوهش­ها نیز به بررسی تأثیر سواد اطلاعاتي بر مواردی هم</a:t>
            </a:r>
            <a:r>
              <a:rPr lang="en-US" dirty="0">
                <a:cs typeface="B Nazanin" pitchFamily="2" charset="-78"/>
              </a:rPr>
              <a:t>‎</a:t>
            </a:r>
            <a:r>
              <a:rPr lang="fa-IR" dirty="0" smtClean="0">
                <a:cs typeface="B Nazanin" pitchFamily="2" charset="-78"/>
              </a:rPr>
              <a:t>چون................ارتقاي </a:t>
            </a:r>
            <a:r>
              <a:rPr lang="fa-IR" dirty="0">
                <a:cs typeface="B Nazanin" pitchFamily="2" charset="-78"/>
              </a:rPr>
              <a:t>سواد سلامت(18)، حل‌مسئله(19)، يادگيري خود­راهبر(20) و رفتار اطلاع­يابي دانشجويان(21) پرداخته­اند. به‌جز </a:t>
            </a:r>
            <a:r>
              <a:rPr lang="fa-IR" dirty="0" smtClean="0">
                <a:cs typeface="B Nazanin" pitchFamily="2" charset="-78"/>
              </a:rPr>
              <a:t>پژوهش­های ......،  </a:t>
            </a:r>
            <a:r>
              <a:rPr lang="fa-IR" dirty="0">
                <a:cs typeface="B Nazanin" pitchFamily="2" charset="-78"/>
              </a:rPr>
              <a:t>مجریان فرایند(22-23)،</a:t>
            </a:r>
          </a:p>
          <a:p>
            <a:pPr algn="just" rtl="1">
              <a:buNone/>
            </a:pPr>
            <a:r>
              <a:rPr lang="fa-IR" dirty="0">
                <a:cs typeface="B Nazanin" pitchFamily="2" charset="-78"/>
              </a:rPr>
              <a:t> در ایران گزارشی درباره مطالعه، طراحی و توسعه </a:t>
            </a:r>
            <a:r>
              <a:rPr lang="fa-IR" dirty="0" smtClean="0">
                <a:cs typeface="B Nazanin" pitchFamily="2" charset="-78"/>
              </a:rPr>
              <a:t>خودآموزهای آنلاین </a:t>
            </a:r>
            <a:r>
              <a:rPr lang="fa-IR" dirty="0">
                <a:cs typeface="B Nazanin" pitchFamily="2" charset="-78"/>
              </a:rPr>
              <a:t>منتشر نشده‌است.</a:t>
            </a:r>
            <a:endParaRPr lang="en-US" dirty="0">
              <a:cs typeface="B Nazanin" pitchFamily="2" charset="-78"/>
            </a:endParaRPr>
          </a:p>
          <a:p>
            <a:pPr algn="r" rtl="1">
              <a:buNone/>
            </a:pP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6208902" y="5288098"/>
            <a:ext cx="5108395" cy="86409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1161" y="4574573"/>
            <a:ext cx="5110823" cy="1427050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27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1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0"/>
            <a:ext cx="10726783" cy="16906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Reflection </a:t>
            </a:r>
            <a:r>
              <a:rPr lang="en-US" sz="5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fa-IR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a-IR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برای روشن‌ترشدن مسئله و ارتقا درک خود از مسئله</a:t>
            </a:r>
            <a: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500"/>
            <a:ext cx="12192000" cy="5397500"/>
          </a:xfrm>
        </p:spPr>
        <p:txBody>
          <a:bodyPr>
            <a:no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استاجری که در روتیشن بخش قلب بود</a:t>
            </a:r>
            <a:r>
              <a:rPr lang="fa-IR" b="1" dirty="0" smtClean="0">
                <a:cs typeface="B Nazanin" panose="00000400000000000000" pitchFamily="2" charset="-78"/>
              </a:rPr>
              <a:t>، به دلیل یادآوری خاطره ایست قلبی پدرش و عدم توانایی آغاز به عملیات احیا برای وی، شرایط روحی مناسبی برای حضور در بخش قلب نداشته است و در نشست با یکی از متخصصین قلب اعلام می‌کند که در تمام دوره‌ی پزشکی تاکنون هیچ کلاس نظری یا عملی در این خصوص برایش برگزار نشده است.  </a:t>
            </a:r>
          </a:p>
          <a:p>
            <a:pPr marL="0" indent="0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در تحلیل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خودش </a:t>
            </a:r>
            <a:r>
              <a:rPr lang="fa-IR" b="1" dirty="0">
                <a:cs typeface="B Nazanin" panose="00000400000000000000" pitchFamily="2" charset="-78"/>
              </a:rPr>
              <a:t>از ماجرا </a:t>
            </a:r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سوالات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زیادی </a:t>
            </a:r>
            <a:r>
              <a:rPr lang="fa-IR" b="1" dirty="0" smtClean="0">
                <a:cs typeface="B Nazanin" panose="00000400000000000000" pitchFamily="2" charset="-78"/>
              </a:rPr>
              <a:t>مواجه </a:t>
            </a:r>
            <a:r>
              <a:rPr lang="fa-IR" b="1" dirty="0">
                <a:cs typeface="B Nazanin" panose="00000400000000000000" pitchFamily="2" charset="-78"/>
              </a:rPr>
              <a:t>می‌شود . بطور مثال اینکه آیا اساسا احیای قلبی ریوی در کدام بخش کوریکولوم پزشکی و چگونه دیده شده است؟ آیا یک استاجر تا چه حد بایستی به این موضوع اشراف داشته باشد؟ و </a:t>
            </a:r>
            <a:r>
              <a:rPr lang="fa-IR" b="1" dirty="0" smtClean="0">
                <a:cs typeface="B Nazanin" panose="00000400000000000000" pitchFamily="2" charset="-78"/>
              </a:rPr>
              <a:t>........</a:t>
            </a:r>
            <a:endParaRPr lang="fa-IR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1400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او برای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کشف و جمع‌بندی سوالات تصمیم به </a:t>
            </a:r>
            <a:r>
              <a:rPr lang="fa-IR" b="1" dirty="0" smtClean="0">
                <a:cs typeface="B Nazanin" panose="00000400000000000000" pitchFamily="2" charset="-78"/>
              </a:rPr>
              <a:t>بررسی کوریکولوم دوره و ملاقات </a:t>
            </a:r>
            <a:r>
              <a:rPr lang="fa-IR" b="1" dirty="0">
                <a:cs typeface="B Nazanin" panose="00000400000000000000" pitchFamily="2" charset="-78"/>
              </a:rPr>
              <a:t>با یک متخصص آموزش </a:t>
            </a:r>
            <a:r>
              <a:rPr lang="fa-IR" b="1" dirty="0" smtClean="0">
                <a:cs typeface="B Nazanin" panose="00000400000000000000" pitchFamily="2" charset="-78"/>
              </a:rPr>
              <a:t>پزشکی، </a:t>
            </a:r>
            <a:r>
              <a:rPr lang="fa-IR" b="1" dirty="0">
                <a:cs typeface="B Nazanin" panose="00000400000000000000" pitchFamily="2" charset="-78"/>
              </a:rPr>
              <a:t>یک روانشناس و </a:t>
            </a:r>
            <a:r>
              <a:rPr lang="fa-IR" b="1" dirty="0" smtClean="0">
                <a:cs typeface="B Nazanin" panose="00000400000000000000" pitchFamily="2" charset="-78"/>
              </a:rPr>
              <a:t>همکارش در </a:t>
            </a:r>
            <a:r>
              <a:rPr lang="fa-IR" b="1" dirty="0">
                <a:cs typeface="B Nazanin" panose="00000400000000000000" pitchFamily="2" charset="-78"/>
              </a:rPr>
              <a:t>گروه </a:t>
            </a:r>
            <a:r>
              <a:rPr lang="fa-IR" b="1" dirty="0" smtClean="0">
                <a:cs typeface="B Nazanin" panose="00000400000000000000" pitchFamily="2" charset="-78"/>
              </a:rPr>
              <a:t>قلب می‌گیرد. او </a:t>
            </a:r>
            <a:r>
              <a:rPr lang="fa-IR" b="1" dirty="0">
                <a:cs typeface="B Nazanin" panose="00000400000000000000" pitchFamily="2" charset="-78"/>
              </a:rPr>
              <a:t>در این ملاقات، از ماجرای پیش آمده، احساسات خودش و افکارش  صحبت </a:t>
            </a:r>
            <a:r>
              <a:rPr lang="fa-IR" b="1" dirty="0" smtClean="0">
                <a:cs typeface="B Nazanin" panose="00000400000000000000" pitchFamily="2" charset="-78"/>
              </a:rPr>
              <a:t>می‌کند ......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6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11242964" cy="180801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بخش منتخب از یک فرایند 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دانش‌پژوهی (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):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/>
            </a:r>
            <a:b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cs typeface="B Titr" panose="00000700000000000000" pitchFamily="2" charset="-78"/>
              </a:rPr>
              <a:t>اشاره به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آماده‌سازی مهارتی </a:t>
            </a:r>
            <a:r>
              <a:rPr lang="fa-IR" sz="3600" dirty="0" smtClean="0">
                <a:cs typeface="B Titr" panose="00000700000000000000" pitchFamily="2" charset="-78"/>
              </a:rPr>
              <a:t>حتی در طول اجرای فرایند دارد: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826326"/>
            <a:ext cx="11991108" cy="31172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400" b="1" dirty="0">
                <a:solidFill>
                  <a:srgbClr val="FF0000"/>
                </a:solidFill>
                <a:cs typeface="B Nazanin" panose="00000400000000000000" pitchFamily="2" charset="-78"/>
              </a:rPr>
              <a:t>برای </a:t>
            </a:r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آماده‌سازی مهارت‎ها </a:t>
            </a:r>
            <a:r>
              <a:rPr lang="fa-IR" sz="4400" dirty="0">
                <a:cs typeface="B Nazanin" panose="00000400000000000000" pitchFamily="2" charset="-78"/>
              </a:rPr>
              <a:t>در بخش انتخاب مدرس، </a:t>
            </a:r>
            <a:r>
              <a:rPr lang="fa-IR" sz="4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به روش </a:t>
            </a:r>
            <a:r>
              <a:rPr lang="en-US" sz="4400" b="1" dirty="0">
                <a:solidFill>
                  <a:srgbClr val="FF0000"/>
                </a:solidFill>
                <a:cs typeface="B Nazanin" panose="00000400000000000000" pitchFamily="2" charset="-78"/>
              </a:rPr>
              <a:t>TOT</a:t>
            </a:r>
            <a:r>
              <a:rPr lang="en-US" sz="4400" dirty="0">
                <a:cs typeface="B Nazanin" panose="00000400000000000000" pitchFamily="2" charset="-78"/>
              </a:rPr>
              <a:t> </a:t>
            </a:r>
            <a:r>
              <a:rPr lang="fa-IR" sz="4400" dirty="0">
                <a:cs typeface="B Nazanin" panose="00000400000000000000" pitchFamily="2" charset="-78"/>
              </a:rPr>
              <a:t> انجام شد و همچنین تعیین و آموزش ارزیابان که از آموزش دهندگان متفاوت بودند، انجام شد.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5853"/>
            <a:ext cx="9144000" cy="511743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ارزیابی </a:t>
            </a:r>
            <a:r>
              <a:rPr lang="fa-IR" b="1" dirty="0">
                <a:cs typeface="B Titr" panose="00000700000000000000" pitchFamily="2" charset="-78"/>
              </a:rPr>
              <a:t>دانش پژوهی </a:t>
            </a:r>
            <a:r>
              <a:rPr lang="fa-IR" b="1" dirty="0" smtClean="0">
                <a:cs typeface="B Titr" panose="00000700000000000000" pitchFamily="2" charset="-78"/>
              </a:rPr>
              <a:t>آموزشی</a:t>
            </a:r>
            <a:r>
              <a:rPr lang="en-US" b="1" dirty="0" smtClean="0">
                <a:cs typeface="B Titr" panose="00000700000000000000" pitchFamily="2" charset="-78"/>
              </a:rPr>
              <a:t/>
            </a:r>
            <a:br>
              <a:rPr lang="en-US" b="1" dirty="0" smtClean="0">
                <a:cs typeface="B Titr" panose="00000700000000000000" pitchFamily="2" charset="-78"/>
              </a:rPr>
            </a:br>
            <a:r>
              <a:rPr lang="fa-I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SoTL</a:t>
            </a:r>
            <a:r>
              <a:rPr lang="fa-I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cs typeface="B Titr" panose="00000700000000000000" pitchFamily="2" charset="-78"/>
              </a:rPr>
              <a:t/>
            </a:r>
            <a:br>
              <a:rPr lang="en-US" sz="4000" b="1" dirty="0"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(معیارهای گلاسیک)</a:t>
            </a:r>
            <a:r>
              <a:rPr lang="fa-I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6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0"/>
            <a:ext cx="11912600" cy="1325563"/>
          </a:xfrm>
        </p:spPr>
        <p:txBody>
          <a:bodyPr>
            <a:normAutofit/>
          </a:bodyPr>
          <a:lstStyle/>
          <a:p>
            <a:pPr lvl="0" algn="r"/>
            <a:r>
              <a:rPr lang="fa-IR" sz="4000" dirty="0" smtClean="0">
                <a:cs typeface="B Titr" panose="00000700000000000000" pitchFamily="2" charset="-78"/>
              </a:rPr>
              <a:t>مثال ازآماده‌سازی منابع</a:t>
            </a:r>
            <a:r>
              <a:rPr lang="fa-IR" dirty="0" smtClean="0"/>
              <a:t>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325563"/>
            <a:ext cx="11912600" cy="5030787"/>
          </a:xfrm>
        </p:spPr>
        <p:txBody>
          <a:bodyPr>
            <a:normAutofit/>
          </a:bodyPr>
          <a:lstStyle/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نیروی انسانی پشتیبان و ارزیاب، مکان و زمان برنامه، </a:t>
            </a:r>
            <a:r>
              <a:rPr lang="fa-I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بودجه مورد نیاز هر بخش،... (پیوست 6-11)</a:t>
            </a:r>
          </a:p>
          <a:p>
            <a:pPr marL="0" lvl="0" indent="0" algn="justLow">
              <a:lnSpc>
                <a:spcPct val="120000"/>
              </a:lnSpc>
              <a:buNone/>
            </a:pPr>
            <a:endParaRPr lang="fa-IR" sz="3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7383" indent="-367383" algn="justLow">
              <a:lnSpc>
                <a:spcPct val="120000"/>
              </a:lnSpc>
              <a:buFont typeface="Wingdings" panose="05000000000000000000" pitchFamily="2" charset="2"/>
              <a:buChar char=""/>
            </a:pP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643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فیلم‌های آموزشی و انگیزشی از مصاحبه با نجات یافتگان، </a:t>
            </a:r>
            <a:r>
              <a:rPr lang="fa-IR" sz="364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پیوست شماره 5</a:t>
            </a:r>
            <a:r>
              <a:rPr lang="fa-IR" sz="364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fa-IR" sz="3643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7383" indent="-367383" algn="justLow">
              <a:lnSpc>
                <a:spcPct val="120000"/>
              </a:lnSpc>
              <a:buFont typeface="Wingdings" panose="05000000000000000000" pitchFamily="2" charset="2"/>
              <a:buChar char=""/>
            </a:pP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طراحی رضایت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‎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نامه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‎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ها، تجهیزات پشتیبانی،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ice breaking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نحوه ایجاد انگیزه، نحوه ارائه نتایح پیش آزمون، طراحی سناریوهای مربوط به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CPR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تدارک مولاژها و تنظیم نرم افزارها، تدارک سخت افزار و نرم افزار لازم، فیلمبرداری، پذیرایی و </a:t>
            </a:r>
            <a:r>
              <a:rPr lang="fa-I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استراحت.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5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997527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(3)        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‎های مناسب: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استفاده </a:t>
            </a:r>
            <a:r>
              <a:rPr lang="fa-IR" sz="4800" dirty="0">
                <a:cs typeface="B Nazanin" panose="00000400000000000000" pitchFamily="2" charset="-78"/>
              </a:rPr>
              <a:t>از روش‎های متناسب با </a:t>
            </a:r>
            <a:r>
              <a:rPr lang="fa-IR" sz="4800" dirty="0" smtClean="0">
                <a:cs typeface="B Nazanin" panose="00000400000000000000" pitchFamily="2" charset="-78"/>
              </a:rPr>
              <a:t>اهداف؛</a:t>
            </a:r>
          </a:p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بکارگیری </a:t>
            </a:r>
            <a:r>
              <a:rPr lang="fa-IR" sz="4800" dirty="0">
                <a:cs typeface="B Nazanin" panose="00000400000000000000" pitchFamily="2" charset="-78"/>
              </a:rPr>
              <a:t>موثر روش‎های انتخاب شده، </a:t>
            </a:r>
            <a:endParaRPr lang="fa-IR" sz="48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تعدیل </a:t>
            </a:r>
            <a:r>
              <a:rPr lang="fa-IR" sz="4800" dirty="0">
                <a:cs typeface="B Nazanin" panose="00000400000000000000" pitchFamily="2" charset="-78"/>
              </a:rPr>
              <a:t>پروسیجرها در شرایط تغییر </a:t>
            </a:r>
            <a:r>
              <a:rPr lang="fa-IR" sz="4800" dirty="0" smtClean="0">
                <a:cs typeface="B Nazanin" panose="00000400000000000000" pitchFamily="2" charset="-78"/>
              </a:rPr>
              <a:t>موقعیت‌ها،</a:t>
            </a:r>
            <a:endParaRPr lang="fa-IR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a-IR" sz="3857" dirty="0">
                <a:cs typeface="B Titr" panose="00000700000000000000" pitchFamily="2" charset="-78"/>
              </a:rPr>
              <a:t>نمونه مدل طراحی آموزش</a:t>
            </a:r>
            <a:endParaRPr lang="en-US" sz="3857" dirty="0"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57" y="974127"/>
            <a:ext cx="6038565" cy="58838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6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105" y="0"/>
            <a:ext cx="7886700" cy="1325563"/>
          </a:xfrm>
        </p:spPr>
        <p:txBody>
          <a:bodyPr/>
          <a:lstStyle/>
          <a:p>
            <a:pPr algn="ctr" rtl="1"/>
            <a:r>
              <a:rPr lang="fa-IR" dirty="0" smtClean="0">
                <a:cs typeface="Titr" panose="00000700000000000000" pitchFamily="2" charset="-78"/>
              </a:rPr>
              <a:t>نمونه مدل تغییر- کوتر </a:t>
            </a:r>
            <a:endParaRPr lang="en-US" dirty="0">
              <a:cs typeface="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53" y="1482463"/>
            <a:ext cx="8752139" cy="487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463"/>
            <a:ext cx="11417300" cy="10080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روش‌مندی درست یک فعالیت دانش‌پژوهی آموزشی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00"/>
            <a:ext cx="12192000" cy="57023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اگر از مدل‌ها و یا روش‌های شناخته شده استفاده می‎کنید، به گام‌ها یا اجزای آنها پایدار بمانید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گام‌ها را متناسب با شرایط خود اجرایی نموده و دلیل آن را گزارش کنید (تطبیق با بافتار)</a:t>
            </a:r>
          </a:p>
          <a:p>
            <a:pPr marL="0" indent="0">
              <a:lnSpc>
                <a:spcPct val="150000"/>
              </a:lnSpc>
              <a:buNone/>
            </a:pPr>
            <a:endParaRPr lang="fa-IR" sz="1400" dirty="0" smtClean="0">
              <a:cs typeface="B Nazanin" panose="00000400000000000000" pitchFamily="2" charset="-7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دو نکته مهم:</a:t>
            </a:r>
          </a:p>
          <a:p>
            <a:pPr algn="ctr">
              <a:lnSpc>
                <a:spcPct val="100000"/>
              </a:lnSpc>
            </a:pPr>
            <a:r>
              <a:rPr lang="fa-IR" sz="4000" dirty="0">
                <a:solidFill>
                  <a:srgbClr val="0070C0"/>
                </a:solidFill>
                <a:cs typeface="B Titr" panose="00000700000000000000" pitchFamily="2" charset="-78"/>
              </a:rPr>
              <a:t>هم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اجرای درست خود روش یا مدل منتخب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a-IR" sz="4000" dirty="0">
                <a:solidFill>
                  <a:srgbClr val="0070C0"/>
                </a:solidFill>
                <a:cs typeface="B Titr" panose="00000700000000000000" pitchFamily="2" charset="-78"/>
              </a:rPr>
              <a:t>هم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دقت در روش‌مندی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بکارگیری معیارهای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دیگر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دانش‎پژوهی آموزشی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 (</a:t>
            </a:r>
            <a:r>
              <a:rPr lang="fa-IR" sz="3200" b="1" dirty="0" smtClean="0">
                <a:cs typeface="B Nazanin" panose="00000400000000000000" pitchFamily="2" charset="-78"/>
              </a:rPr>
              <a:t>مانند: </a:t>
            </a:r>
            <a:r>
              <a:rPr lang="fa-IR" sz="3200" dirty="0" smtClean="0">
                <a:cs typeface="B Nazanin" panose="00000400000000000000" pitchFamily="2" charset="-78"/>
              </a:rPr>
              <a:t>نقد، بازاندیشی، تلفیق دانش رشته‎های مرتبط، ..........)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34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3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42964" cy="101838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منتخب </a:t>
            </a:r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یک فرایند دانش‌پژوهی 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(</a:t>
            </a:r>
            <a:r>
              <a:rPr lang="fa-IR" sz="3100" dirty="0" smtClean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 با مدل </a:t>
            </a:r>
            <a:r>
              <a:rPr lang="en-US" sz="3600" b="1" dirty="0" smtClean="0">
                <a:solidFill>
                  <a:srgbClr val="C65199"/>
                </a:solidFill>
              </a:rPr>
              <a:t>Kern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):</a:t>
            </a:r>
            <a:b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endParaRPr lang="fa-IR" sz="3600" dirty="0">
              <a:solidFill>
                <a:srgbClr val="C651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915259"/>
            <a:ext cx="9702799" cy="5942741"/>
          </a:xfrm>
        </p:spPr>
        <p:txBody>
          <a:bodyPr>
            <a:noAutofit/>
          </a:bodyPr>
          <a:lstStyle/>
          <a:p>
            <a:pPr algn="justLow"/>
            <a:r>
              <a:rPr lang="fa-IR" sz="3857" b="1" dirty="0" smtClean="0">
                <a:cs typeface="B Nazanin" panose="00000400000000000000" pitchFamily="2" charset="-78"/>
              </a:rPr>
              <a:t>روز </a:t>
            </a:r>
            <a:r>
              <a:rPr lang="fa-IR" sz="3857" b="1" dirty="0">
                <a:cs typeface="B Nazanin" panose="00000400000000000000" pitchFamily="2" charset="-78"/>
              </a:rPr>
              <a:t>دوم: </a:t>
            </a:r>
            <a:r>
              <a:rPr lang="fa-IR" sz="3000" dirty="0">
                <a:cs typeface="B Nazanin" panose="00000400000000000000" pitchFamily="2" charset="-78"/>
              </a:rPr>
              <a:t>(بخش اصلی بسته آموزشی):  شامل2 ساعت کارگاه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مدیریت استرس </a:t>
            </a:r>
            <a:r>
              <a:rPr lang="en-US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CPR</a:t>
            </a:r>
            <a:r>
              <a:rPr lang="fa-IR" sz="3000" dirty="0">
                <a:cs typeface="B Nazanin" panose="00000400000000000000" pitchFamily="2" charset="-78"/>
              </a:rPr>
              <a:t>، پرسش و پاسخ، 3 ساعت 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ایستگاهی </a:t>
            </a:r>
            <a:r>
              <a:rPr lang="fa-IR" sz="3000" dirty="0">
                <a:cs typeface="B Nazanin" panose="00000400000000000000" pitchFamily="2" charset="-78"/>
              </a:rPr>
              <a:t>شامل 8 ایستگاه 20 دقیقه‌ای </a:t>
            </a:r>
            <a:r>
              <a:rPr lang="fa-IR" sz="3000" b="1" dirty="0">
                <a:cs typeface="B Nazanin" panose="00000400000000000000" pitchFamily="2" charset="-78"/>
              </a:rPr>
              <a:t>(</a:t>
            </a:r>
            <a:r>
              <a:rPr lang="fa-IR" sz="3000" dirty="0" smtClean="0">
                <a:cs typeface="B Nazanin" panose="00000400000000000000" pitchFamily="2" charset="-78"/>
              </a:rPr>
              <a:t>1 ایستگاه </a:t>
            </a:r>
            <a:r>
              <a:rPr lang="fa-IR" sz="3000" dirty="0">
                <a:cs typeface="B Nazanin" panose="00000400000000000000" pitchFamily="2" charset="-78"/>
              </a:rPr>
              <a:t>استراحت) و </a:t>
            </a:r>
            <a:r>
              <a:rPr lang="fa-IR" sz="3000" dirty="0" smtClean="0">
                <a:cs typeface="B Nazanin" panose="00000400000000000000" pitchFamily="2" charset="-78"/>
              </a:rPr>
              <a:t>جمع‌بندی</a:t>
            </a:r>
            <a:r>
              <a:rPr lang="fa-IR" sz="3000" dirty="0">
                <a:cs typeface="B Nazanin" panose="00000400000000000000" pitchFamily="2" charset="-78"/>
              </a:rPr>
              <a:t>، نتیجه‌گیری و بازخورد بود</a:t>
            </a:r>
            <a:r>
              <a:rPr lang="fa-IR" sz="3000" dirty="0" smtClean="0">
                <a:cs typeface="B Nazanin" panose="00000400000000000000" pitchFamily="2" charset="-78"/>
              </a:rPr>
              <a:t>....</a:t>
            </a:r>
          </a:p>
          <a:p>
            <a:pPr marL="0" indent="0" algn="justLow">
              <a:buNone/>
            </a:pPr>
            <a:endParaRPr lang="fa-IR" sz="3000" dirty="0">
              <a:cs typeface="B Nazanin" panose="00000400000000000000" pitchFamily="2" charset="-78"/>
            </a:endParaRPr>
          </a:p>
          <a:p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در برخی ایستگاه‎ها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الزاما 2 یا 3 پروسیجر ادغام شده </a:t>
            </a:r>
            <a:r>
              <a:rPr lang="fa-IR" b="1" dirty="0">
                <a:cs typeface="B Nazanin" panose="00000400000000000000" pitchFamily="2" charset="-78"/>
              </a:rPr>
              <a:t>و طول ایستگاه‌ها بر اساس ایستگاه </a:t>
            </a:r>
            <a:r>
              <a:rPr lang="fa-IR" b="1" dirty="0" smtClean="0">
                <a:cs typeface="B Nazanin" panose="00000400000000000000" pitchFamily="2" charset="-78"/>
              </a:rPr>
              <a:t>اصلی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"تصمیم‎گیری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و مدیریت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CPR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" </a:t>
            </a:r>
            <a:r>
              <a:rPr lang="fa-IR" b="1" dirty="0">
                <a:cs typeface="B Nazanin" panose="00000400000000000000" pitchFamily="2" charset="-78"/>
              </a:rPr>
              <a:t>تعیین شده بود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30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sz="3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000" dirty="0">
                <a:cs typeface="B Nazanin" panose="00000400000000000000" pitchFamily="2" charset="-78"/>
              </a:rPr>
              <a:t>ایستگاه مهم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"دریافت بازخورد با استفاده از نمرات </a:t>
            </a: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پیش‌آزمون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عملی"، </a:t>
            </a:r>
            <a:r>
              <a:rPr lang="fa-IR" sz="3000" dirty="0" smtClean="0">
                <a:cs typeface="B Nazanin" panose="00000400000000000000" pitchFamily="2" charset="-78"/>
              </a:rPr>
              <a:t>برای </a:t>
            </a:r>
            <a:r>
              <a:rPr lang="fa-IR" sz="3000" dirty="0">
                <a:cs typeface="B Nazanin" panose="00000400000000000000" pitchFamily="2" charset="-78"/>
              </a:rPr>
              <a:t>همه تدارک دیده شده بود و بطورکلی کارورزان در گروه‎های 4 یا 5 نفره با 1 مربی به فراگیری و تمرین 12 پروسیجر در7 ایستگاه می‎پرداختند.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 rot="16200000">
            <a:off x="9674776" y="1134121"/>
            <a:ext cx="2443655" cy="1193800"/>
          </a:xfrm>
          <a:prstGeom prst="upArrowCallout">
            <a:avLst/>
          </a:prstGeom>
          <a:gradFill flip="none" rotWithShape="1">
            <a:gsLst>
              <a:gs pos="39000">
                <a:srgbClr val="FFFF00"/>
              </a:gs>
              <a:gs pos="5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تلفیق دانش دو رشته و نوآوری </a:t>
            </a:r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6875079" y="4078998"/>
            <a:ext cx="780393" cy="874987"/>
          </a:xfrm>
          <a:prstGeom prst="bentArrow">
            <a:avLst/>
          </a:prstGeom>
          <a:gradFill>
            <a:gsLst>
              <a:gs pos="56000">
                <a:srgbClr val="FFFF00"/>
              </a:gs>
              <a:gs pos="9000">
                <a:schemeClr val="accent1">
                  <a:lumMod val="0"/>
                  <a:lumOff val="100000"/>
                </a:schemeClr>
              </a:gs>
              <a:gs pos="8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3581400" y="3748799"/>
            <a:ext cx="3547241" cy="1060231"/>
          </a:xfrm>
          <a:prstGeom prst="upArrowCallout">
            <a:avLst/>
          </a:prstGeom>
          <a:gradFill flip="none" rotWithShape="1">
            <a:gsLst>
              <a:gs pos="39000">
                <a:srgbClr val="FFFF00"/>
              </a:gs>
              <a:gs pos="5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تلفیق دانش دو رشته و نوآوری </a:t>
            </a:r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8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828800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(4)         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نتایج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قابل توجه: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7511"/>
            <a:ext cx="121920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b="1" dirty="0" smtClean="0">
                <a:cs typeface="B Nazanin" panose="00000400000000000000" pitchFamily="2" charset="-78"/>
              </a:rPr>
              <a:t>دستیابی </a:t>
            </a:r>
            <a:r>
              <a:rPr lang="fa-IR" sz="4000" b="1" dirty="0">
                <a:cs typeface="B Nazanin" panose="00000400000000000000" pitchFamily="2" charset="-78"/>
              </a:rPr>
              <a:t>به اهداف </a:t>
            </a:r>
            <a:r>
              <a:rPr lang="fa-IR" sz="4000" b="1" dirty="0" smtClean="0">
                <a:cs typeface="B Nazanin" panose="00000400000000000000" pitchFamily="2" charset="-78"/>
              </a:rPr>
              <a:t>کلی (</a:t>
            </a:r>
            <a:r>
              <a:rPr lang="en-US" sz="4000" b="1" dirty="0" smtClean="0">
                <a:cs typeface="B Nazanin" panose="00000400000000000000" pitchFamily="2" charset="-78"/>
              </a:rPr>
              <a:t>Goal</a:t>
            </a:r>
            <a:r>
              <a:rPr lang="fa-IR" sz="4000" b="1" dirty="0" smtClean="0">
                <a:cs typeface="B Nazanin" panose="00000400000000000000" pitchFamily="2" charset="-78"/>
              </a:rPr>
              <a:t>)؛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Nazanin" panose="00000400000000000000" pitchFamily="2" charset="-78"/>
              </a:rPr>
              <a:t> </a:t>
            </a:r>
            <a:r>
              <a:rPr lang="fa-IR" sz="4000" b="1" dirty="0">
                <a:cs typeface="B Nazanin" panose="00000400000000000000" pitchFamily="2" charset="-78"/>
              </a:rPr>
              <a:t>افزودن پیامدهای منطقی به زمینه؛ </a:t>
            </a:r>
            <a:endParaRPr lang="fa-IR" sz="40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Nazanin" panose="00000400000000000000" pitchFamily="2" charset="-78"/>
              </a:rPr>
              <a:t>فراهم‌آوردن </a:t>
            </a:r>
            <a:r>
              <a:rPr lang="fa-IR" sz="4000" b="1" dirty="0">
                <a:cs typeface="B Nazanin" panose="00000400000000000000" pitchFamily="2" charset="-78"/>
              </a:rPr>
              <a:t>زمینه‌های </a:t>
            </a:r>
            <a:r>
              <a:rPr lang="fa-IR" sz="4000" b="1" dirty="0" smtClean="0">
                <a:cs typeface="B Nazanin" panose="00000400000000000000" pitchFamily="2" charset="-78"/>
              </a:rPr>
              <a:t>بیشتر </a:t>
            </a:r>
            <a:r>
              <a:rPr lang="fa-IR" sz="4000" b="1" dirty="0">
                <a:cs typeface="B Nazanin" panose="00000400000000000000" pitchFamily="2" charset="-78"/>
              </a:rPr>
              <a:t>برای جستجوگری </a:t>
            </a:r>
            <a:r>
              <a:rPr lang="fa-IR" sz="4000" b="1" dirty="0" smtClean="0">
                <a:cs typeface="B Nazanin" panose="00000400000000000000" pitchFamily="2" charset="-78"/>
              </a:rPr>
              <a:t>و کشف در‌آن زمینه‌،</a:t>
            </a:r>
            <a:endParaRPr lang="fa-IR" sz="40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36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4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2" y="0"/>
            <a:ext cx="11353800" cy="11509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منتخب یک فرایند دانش‌پژوهی (</a:t>
            </a:r>
            <a:r>
              <a:rPr lang="fa-IR" sz="3200" dirty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 با مدل </a:t>
            </a:r>
            <a:r>
              <a:rPr lang="en-US" sz="3600" b="1" dirty="0">
                <a:solidFill>
                  <a:srgbClr val="C65199"/>
                </a:solidFill>
              </a:rPr>
              <a:t>Kern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): 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54" t="14666" r="565" b="22292"/>
          <a:stretch/>
        </p:blipFill>
        <p:spPr>
          <a:xfrm>
            <a:off x="282410" y="1150937"/>
            <a:ext cx="11512796" cy="55705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37</a:t>
            </a:fld>
            <a:endParaRPr lang="fa-IR"/>
          </a:p>
        </p:txBody>
      </p:sp>
      <p:sp>
        <p:nvSpPr>
          <p:cNvPr id="3" name="Curved Left Arrow 2"/>
          <p:cNvSpPr/>
          <p:nvPr/>
        </p:nvSpPr>
        <p:spPr>
          <a:xfrm rot="1064980">
            <a:off x="11224497" y="1568080"/>
            <a:ext cx="613863" cy="11573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156230" y="2914290"/>
            <a:ext cx="1073369" cy="976533"/>
          </a:xfrm>
          <a:prstGeom prst="smileyFace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5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566" y="-173421"/>
            <a:ext cx="10918371" cy="1175657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(5)         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ارائه 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موثر: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879" y="1355834"/>
            <a:ext cx="12374880" cy="5502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100" b="1" dirty="0" smtClean="0">
                <a:cs typeface="B Nazanin" panose="00000400000000000000" pitchFamily="2" charset="-78"/>
              </a:rPr>
              <a:t>استفاده </a:t>
            </a:r>
            <a:r>
              <a:rPr lang="fa-IR" sz="3100" b="1" dirty="0">
                <a:cs typeface="B Nazanin" panose="00000400000000000000" pitchFamily="2" charset="-78"/>
              </a:rPr>
              <a:t>از سبک مناسب و سازمان‎دهی موثر برای ارائه کار خود</a:t>
            </a:r>
            <a:r>
              <a:rPr lang="fa-IR" sz="3100" b="1" dirty="0" smtClean="0">
                <a:cs typeface="B Nazanin" panose="00000400000000000000" pitchFamily="2" charset="-78"/>
              </a:rPr>
              <a:t>؛</a:t>
            </a:r>
          </a:p>
          <a:p>
            <a:pPr>
              <a:lnSpc>
                <a:spcPct val="150000"/>
              </a:lnSpc>
            </a:pPr>
            <a:r>
              <a:rPr lang="fa-IR" sz="3100" b="1" dirty="0" smtClean="0">
                <a:cs typeface="B Nazanin" panose="00000400000000000000" pitchFamily="2" charset="-78"/>
              </a:rPr>
              <a:t> </a:t>
            </a:r>
            <a:r>
              <a:rPr lang="fa-IR" sz="3100" b="1" dirty="0">
                <a:cs typeface="B Nazanin" panose="00000400000000000000" pitchFamily="2" charset="-78"/>
              </a:rPr>
              <a:t>استفاده از بسترهای مناسب برای برقراری ارتباط با مخاطبان </a:t>
            </a:r>
            <a:r>
              <a:rPr lang="fa-IR" sz="3100" b="1" dirty="0" smtClean="0">
                <a:cs typeface="B Nazanin" panose="00000400000000000000" pitchFamily="2" charset="-78"/>
              </a:rPr>
              <a:t>موردنظر </a:t>
            </a:r>
            <a:r>
              <a:rPr lang="fa-IR" sz="3100" b="1" dirty="0">
                <a:cs typeface="B Nazanin" panose="00000400000000000000" pitchFamily="2" charset="-78"/>
              </a:rPr>
              <a:t>و اطلاع‌رسانی </a:t>
            </a:r>
            <a:r>
              <a:rPr lang="fa-IR" sz="3100" b="1" dirty="0" smtClean="0">
                <a:cs typeface="B Nazanin" panose="00000400000000000000" pitchFamily="2" charset="-78"/>
              </a:rPr>
              <a:t>کار؛</a:t>
            </a:r>
          </a:p>
          <a:p>
            <a:pPr>
              <a:lnSpc>
                <a:spcPct val="150000"/>
              </a:lnSpc>
            </a:pPr>
            <a:r>
              <a:rPr lang="fa-IR" sz="3100" b="1" dirty="0" smtClean="0">
                <a:cs typeface="B Nazanin" panose="00000400000000000000" pitchFamily="2" charset="-78"/>
              </a:rPr>
              <a:t>ارائه </a:t>
            </a:r>
            <a:r>
              <a:rPr lang="fa-IR" sz="3100" b="1" dirty="0">
                <a:cs typeface="B Nazanin" panose="00000400000000000000" pitchFamily="2" charset="-78"/>
              </a:rPr>
              <a:t>واضح، درست و کامل پیام کار </a:t>
            </a:r>
            <a:r>
              <a:rPr lang="fa-IR" sz="3100" b="1" dirty="0" smtClean="0">
                <a:cs typeface="B Nazanin" panose="00000400000000000000" pitchFamily="2" charset="-78"/>
              </a:rPr>
              <a:t>خود؛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4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توجه: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cs typeface="B Nazanin" panose="00000400000000000000" pitchFamily="2" charset="-78"/>
              </a:rPr>
              <a:t>این مهم به نحوی انجام شود که برای خود و دیگران امکان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نقد موثر </a:t>
            </a:r>
            <a:r>
              <a:rPr lang="fa-IR" sz="3600" b="1" dirty="0" smtClean="0">
                <a:cs typeface="B Nazanin" panose="00000400000000000000" pitchFamily="2" charset="-78"/>
              </a:rPr>
              <a:t>و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بکارگیری نتایج </a:t>
            </a:r>
            <a:r>
              <a:rPr lang="fa-IR" sz="3600" b="1" dirty="0" smtClean="0">
                <a:cs typeface="B Nazanin" panose="00000400000000000000" pitchFamily="2" charset="-78"/>
              </a:rPr>
              <a:t>در ادامه کار و کارهای آینده وجود داشته باشد</a:t>
            </a:r>
            <a:endParaRPr lang="fa-IR" sz="36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38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7" y="365125"/>
            <a:ext cx="11792606" cy="1325563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منتخب یک فرایند دانش‌پژوهی (</a:t>
            </a:r>
            <a:r>
              <a:rPr lang="fa-IR" sz="3200" dirty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 با مدل </a:t>
            </a:r>
            <a:r>
              <a:rPr lang="en-US" sz="3600" b="1" dirty="0">
                <a:solidFill>
                  <a:srgbClr val="C65199"/>
                </a:solidFill>
              </a:rPr>
              <a:t>Kern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): 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55" t="37419" r="3326" b="41133"/>
          <a:stretch/>
        </p:blipFill>
        <p:spPr>
          <a:xfrm>
            <a:off x="189186" y="2522485"/>
            <a:ext cx="11792607" cy="24278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39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9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74" y="3633638"/>
            <a:ext cx="4109251" cy="3900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هدف کلی</a:t>
            </a:r>
            <a:endParaRPr lang="fa-IR" sz="4286" dirty="0">
              <a:ln>
                <a:solidFill>
                  <a:srgbClr val="4BD4FF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733201"/>
            <a:ext cx="8856101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3600" b="1" dirty="0">
                <a:cs typeface="B Nazanin" panose="00000400000000000000" pitchFamily="2" charset="-78"/>
              </a:rPr>
              <a:t>آشنایی</a:t>
            </a:r>
            <a:r>
              <a:rPr lang="ar-SA" sz="3600" b="1" dirty="0">
                <a:cs typeface="B Nazanin" panose="00000400000000000000" pitchFamily="2" charset="-78"/>
              </a:rPr>
              <a:t> </a:t>
            </a:r>
            <a:r>
              <a:rPr lang="ar-SA" sz="3600" b="1" dirty="0" smtClean="0">
                <a:cs typeface="B Nazanin" panose="00000400000000000000" pitchFamily="2" charset="-78"/>
              </a:rPr>
              <a:t> </a:t>
            </a:r>
            <a:r>
              <a:rPr lang="fa-IR" sz="3600" b="1" dirty="0">
                <a:cs typeface="B Nazanin" panose="00000400000000000000" pitchFamily="2" charset="-78"/>
              </a:rPr>
              <a:t>با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b="1" dirty="0">
                <a:cs typeface="B Nazanin" panose="00000400000000000000" pitchFamily="2" charset="-78"/>
              </a:rPr>
              <a:t> </a:t>
            </a:r>
            <a:r>
              <a:rPr lang="fa-IR" sz="4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ارزیابی </a:t>
            </a:r>
            <a:r>
              <a:rPr lang="ar-SA" sz="4800" b="1" dirty="0">
                <a:solidFill>
                  <a:srgbClr val="C00000"/>
                </a:solidFill>
                <a:cs typeface="B Nazanin" panose="00000400000000000000" pitchFamily="2" charset="-78"/>
              </a:rPr>
              <a:t>دانش پژوهی آموزشی </a:t>
            </a:r>
            <a:endParaRPr lang="fa-IR" sz="48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b="1" dirty="0">
                <a:cs typeface="B Nazanin" panose="00000400000000000000" pitchFamily="2" charset="-78"/>
              </a:rPr>
              <a:t> </a:t>
            </a:r>
            <a:endParaRPr lang="fa-IR" sz="4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4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022" t="25540" r="21980" b="18154"/>
          <a:stretch/>
        </p:blipFill>
        <p:spPr>
          <a:xfrm>
            <a:off x="1604511" y="879894"/>
            <a:ext cx="8881602" cy="51240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40</a:t>
            </a:fld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551793" y="0"/>
            <a:ext cx="105786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مثال</a:t>
            </a:r>
            <a:r>
              <a:rPr lang="fa-IR" sz="4400" dirty="0" smtClean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منتخب 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از یک فرایند حیطه </a:t>
            </a:r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یادگیری الکترونیک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endParaRPr lang="fa-IR" sz="4400" dirty="0"/>
          </a:p>
        </p:txBody>
      </p:sp>
      <p:sp>
        <p:nvSpPr>
          <p:cNvPr id="3" name="Bent Arrow 2"/>
          <p:cNvSpPr/>
          <p:nvPr/>
        </p:nvSpPr>
        <p:spPr>
          <a:xfrm rot="5400000">
            <a:off x="4437993" y="1261240"/>
            <a:ext cx="920969" cy="1885293"/>
          </a:xfrm>
          <a:prstGeom prst="bentArrow">
            <a:avLst/>
          </a:prstGeom>
          <a:gradFill>
            <a:gsLst>
              <a:gs pos="35000">
                <a:srgbClr val="FFFF00"/>
              </a:gs>
              <a:gs pos="73000">
                <a:schemeClr val="accent1">
                  <a:lumMod val="0"/>
                  <a:lumOff val="100000"/>
                </a:schemeClr>
              </a:gs>
              <a:gs pos="9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6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23" y="23731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نظم و در دسترس قرار دادن مستندات و شواهد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008" t="-2069" b="22709"/>
          <a:stretch/>
        </p:blipFill>
        <p:spPr>
          <a:xfrm>
            <a:off x="1279119" y="1716593"/>
            <a:ext cx="9743089" cy="57404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172049"/>
            <a:ext cx="9126268" cy="1259457"/>
          </a:xfrm>
        </p:spPr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(6)        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نقد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بازاندیشانه: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2374265"/>
            <a:ext cx="11704320" cy="4483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ارزیابی </a:t>
            </a:r>
            <a:r>
              <a:rPr lang="fa-IR" sz="4000" dirty="0">
                <a:cs typeface="B Nazanin" panose="00000400000000000000" pitchFamily="2" charset="-78"/>
              </a:rPr>
              <a:t>کار خود </a:t>
            </a:r>
            <a:r>
              <a:rPr lang="fa-IR" sz="4000" dirty="0" smtClean="0">
                <a:cs typeface="B Nazanin" panose="00000400000000000000" pitchFamily="2" charset="-78"/>
              </a:rPr>
              <a:t>به‌</a:t>
            </a:r>
            <a:r>
              <a:rPr lang="en-US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صورت </a:t>
            </a:r>
            <a:r>
              <a:rPr lang="fa-IR" sz="4000" dirty="0">
                <a:cs typeface="B Nazanin" panose="00000400000000000000" pitchFamily="2" charset="-78"/>
              </a:rPr>
              <a:t>نقادانه؛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ارائه </a:t>
            </a:r>
            <a:r>
              <a:rPr lang="fa-IR" sz="4000" dirty="0">
                <a:cs typeface="B Nazanin" panose="00000400000000000000" pitchFamily="2" charset="-78"/>
              </a:rPr>
              <a:t>گستره‌ای مناسب از شواهد نقد کار خود؛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استفاده </a:t>
            </a:r>
            <a:r>
              <a:rPr lang="fa-IR" sz="4000" dirty="0">
                <a:cs typeface="B Nazanin" panose="00000400000000000000" pitchFamily="2" charset="-78"/>
              </a:rPr>
              <a:t>از ارزیابی(ها) برای بهبود کیفیت کار(های) آینده </a:t>
            </a:r>
          </a:p>
          <a:p>
            <a:pPr>
              <a:lnSpc>
                <a:spcPct val="150000"/>
              </a:lnSpc>
            </a:pPr>
            <a:endParaRPr lang="fa-I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42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61" t="27375" r="22637" b="16974"/>
          <a:stretch/>
        </p:blipFill>
        <p:spPr>
          <a:xfrm>
            <a:off x="1383919" y="905774"/>
            <a:ext cx="9595633" cy="53570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43</a:t>
            </a:fld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1900755" y="197888"/>
            <a:ext cx="8561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مثال</a:t>
            </a:r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منتخب از یک فرایند حیطه یادگیری الکترونیک </a:t>
            </a:r>
            <a:endParaRPr lang="fa-IR" sz="4000" dirty="0"/>
          </a:p>
        </p:txBody>
      </p:sp>
      <p:sp>
        <p:nvSpPr>
          <p:cNvPr id="3" name="Curved Left Arrow 2"/>
          <p:cNvSpPr/>
          <p:nvPr/>
        </p:nvSpPr>
        <p:spPr>
          <a:xfrm rot="21362291">
            <a:off x="10766097" y="394918"/>
            <a:ext cx="917973" cy="1388063"/>
          </a:xfrm>
          <a:prstGeom prst="curvedLeftArrow">
            <a:avLst/>
          </a:prstGeom>
          <a:gradFill flip="none" rotWithShape="1">
            <a:gsLst>
              <a:gs pos="28000">
                <a:srgbClr val="7030A0"/>
              </a:gs>
              <a:gs pos="57000">
                <a:srgbClr val="C00000"/>
              </a:gs>
              <a:gs pos="85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3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  <a:t>جمع بندی سخنرانی ارزیابی دانش‌پژوهی آموزشی</a:t>
            </a:r>
            <a:b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  <a:t>(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معیارهای گلاسیک</a:t>
            </a:r>
            <a: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882899"/>
            <a:ext cx="12090400" cy="3294063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a-IR" sz="4400" b="1" dirty="0" smtClean="0">
                <a:cs typeface="B Nazanin" panose="00000400000000000000" pitchFamily="2" charset="-78"/>
              </a:rPr>
              <a:t> 6 معیار گلاسیک ارائه و با مثال توضیح داده شد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0774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07"/>
            <a:ext cx="10515600" cy="974810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EF6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تشکر از توجه </a:t>
            </a:r>
            <a:r>
              <a:rPr lang="fa-IR" sz="4800" dirty="0" smtClean="0">
                <a:solidFill>
                  <a:srgbClr val="EF6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شما</a:t>
            </a:r>
            <a:endParaRPr lang="fa-IR" sz="4800" dirty="0">
              <a:solidFill>
                <a:srgbClr val="EF6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03" y="1034717"/>
            <a:ext cx="8975029" cy="63286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389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0006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286" b="1" dirty="0" smtClean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سرفصل مباحث</a:t>
            </a:r>
            <a: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4286" dirty="0">
                <a:ln>
                  <a:solidFill>
                    <a:srgbClr val="4BD4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286" dirty="0">
                <a:ln>
                  <a:solidFill>
                    <a:srgbClr val="4BD4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021" y="1503351"/>
            <a:ext cx="9096252" cy="435133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fa-IR" sz="3200" b="1" dirty="0" smtClean="0">
                <a:cs typeface="B Nazanin" panose="00000400000000000000" pitchFamily="2" charset="-78"/>
              </a:rPr>
              <a:t> معرفی آغاز </a:t>
            </a:r>
            <a:r>
              <a:rPr lang="fa-IR" sz="3200" b="1" dirty="0">
                <a:cs typeface="B Nazanin" panose="00000400000000000000" pitchFamily="2" charset="-78"/>
              </a:rPr>
              <a:t>فرایند </a:t>
            </a:r>
            <a:r>
              <a:rPr lang="fa-IR" sz="3200" b="1" dirty="0" smtClean="0">
                <a:cs typeface="B Nazanin" panose="00000400000000000000" pitchFamily="2" charset="-78"/>
              </a:rPr>
              <a:t>ارزیابی با ثبت در سامانه دانش‌پژوهی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مرور نظریه بویر و ضرورت ارائه معیارهای ارزیابی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معرفی معیارهای شش‌گانه گلاسیک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fa-IR" sz="3200" b="1" dirty="0">
                <a:cs typeface="B Nazanin" panose="00000400000000000000" pitchFamily="2" charset="-78"/>
              </a:rPr>
              <a:t> ذکر </a:t>
            </a:r>
            <a:r>
              <a:rPr lang="fa-IR" sz="3200" b="1" dirty="0" smtClean="0">
                <a:cs typeface="B Nazanin" panose="00000400000000000000" pitchFamily="2" charset="-78"/>
              </a:rPr>
              <a:t>مثال‌های کاربردی در هر معیار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ar-SA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پاسخ به سوالات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67675"/>
            <a:ext cx="2693353" cy="2693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021" y="5728047"/>
            <a:ext cx="1885950" cy="389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489844" rtl="0"/>
            <a:endParaRPr lang="fa-IR" sz="1929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7036"/>
            <a:ext cx="12192000" cy="6172200"/>
          </a:xfrm>
        </p:spPr>
        <p:txBody>
          <a:bodyPr>
            <a:noAutofit/>
          </a:bodyPr>
          <a:lstStyle/>
          <a:p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آغاز فرایند ارزیابی دانش‌پژوهی آموزشی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SoTL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 ورود به</a:t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سامانه فعالیت‌های نوآورانه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6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8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xmlns="" id="{79923E7C-CE22-4D0A-AAAB-7310A60F1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9" y="423696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xmlns="" id="{CAD1639F-2A13-40FC-B809-9E9FC5240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9" y="423696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2C271933-9424-4685-8BC3-FF2945D470C8}"/>
              </a:ext>
            </a:extLst>
          </p:cNvPr>
          <p:cNvSpPr>
            <a:spLocks/>
          </p:cNvSpPr>
          <p:nvPr/>
        </p:nvSpPr>
        <p:spPr bwMode="auto">
          <a:xfrm rot="13379199">
            <a:off x="7700017" y="2129435"/>
            <a:ext cx="2972818" cy="1265606"/>
          </a:xfrm>
          <a:custGeom>
            <a:avLst/>
            <a:gdLst>
              <a:gd name="T0" fmla="*/ 2386 w 2722"/>
              <a:gd name="T1" fmla="*/ 0 h 1161"/>
              <a:gd name="T2" fmla="*/ 25 w 2722"/>
              <a:gd name="T3" fmla="*/ 971 h 1161"/>
              <a:gd name="T4" fmla="*/ 0 w 2722"/>
              <a:gd name="T5" fmla="*/ 1066 h 1161"/>
              <a:gd name="T6" fmla="*/ 2722 w 2722"/>
              <a:gd name="T7" fmla="*/ 639 h 1161"/>
              <a:gd name="T8" fmla="*/ 2386 w 2722"/>
              <a:gd name="T9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2" h="1161">
                <a:moveTo>
                  <a:pt x="2386" y="0"/>
                </a:moveTo>
                <a:cubicBezTo>
                  <a:pt x="2386" y="0"/>
                  <a:pt x="1116" y="1031"/>
                  <a:pt x="25" y="971"/>
                </a:cubicBezTo>
                <a:cubicBezTo>
                  <a:pt x="0" y="1066"/>
                  <a:pt x="0" y="1066"/>
                  <a:pt x="0" y="1066"/>
                </a:cubicBezTo>
                <a:cubicBezTo>
                  <a:pt x="0" y="1066"/>
                  <a:pt x="756" y="1161"/>
                  <a:pt x="2722" y="639"/>
                </a:cubicBezTo>
                <a:lnTo>
                  <a:pt x="238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F6FF0686-A8C5-472D-810E-534158BD8779}"/>
              </a:ext>
            </a:extLst>
          </p:cNvPr>
          <p:cNvSpPr>
            <a:spLocks/>
          </p:cNvSpPr>
          <p:nvPr/>
        </p:nvSpPr>
        <p:spPr bwMode="auto">
          <a:xfrm rot="8124638">
            <a:off x="7684023" y="3790276"/>
            <a:ext cx="2972818" cy="1265606"/>
          </a:xfrm>
          <a:custGeom>
            <a:avLst/>
            <a:gdLst>
              <a:gd name="T0" fmla="*/ 2386 w 2722"/>
              <a:gd name="T1" fmla="*/ 1161 h 1161"/>
              <a:gd name="T2" fmla="*/ 25 w 2722"/>
              <a:gd name="T3" fmla="*/ 191 h 1161"/>
              <a:gd name="T4" fmla="*/ 0 w 2722"/>
              <a:gd name="T5" fmla="*/ 95 h 1161"/>
              <a:gd name="T6" fmla="*/ 2722 w 2722"/>
              <a:gd name="T7" fmla="*/ 523 h 1161"/>
              <a:gd name="T8" fmla="*/ 2386 w 2722"/>
              <a:gd name="T9" fmla="*/ 1161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2" h="1161">
                <a:moveTo>
                  <a:pt x="2386" y="1161"/>
                </a:moveTo>
                <a:cubicBezTo>
                  <a:pt x="2386" y="1161"/>
                  <a:pt x="1116" y="131"/>
                  <a:pt x="25" y="191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756" y="0"/>
                  <a:pt x="2722" y="523"/>
                </a:cubicBezTo>
                <a:lnTo>
                  <a:pt x="2386" y="116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E97569E2-1152-4AAB-A36D-25D6C9380A83}"/>
              </a:ext>
            </a:extLst>
          </p:cNvPr>
          <p:cNvSpPr>
            <a:spLocks/>
          </p:cNvSpPr>
          <p:nvPr/>
        </p:nvSpPr>
        <p:spPr bwMode="auto">
          <a:xfrm rot="10800000">
            <a:off x="6881819" y="3143249"/>
            <a:ext cx="3596987" cy="838803"/>
          </a:xfrm>
          <a:custGeom>
            <a:avLst/>
            <a:gdLst>
              <a:gd name="T0" fmla="*/ 3293 w 3293"/>
              <a:gd name="T1" fmla="*/ 0 h 769"/>
              <a:gd name="T2" fmla="*/ 0 w 3293"/>
              <a:gd name="T3" fmla="*/ 339 h 769"/>
              <a:gd name="T4" fmla="*/ 0 w 3293"/>
              <a:gd name="T5" fmla="*/ 424 h 769"/>
              <a:gd name="T6" fmla="*/ 3293 w 3293"/>
              <a:gd name="T7" fmla="*/ 769 h 769"/>
              <a:gd name="T8" fmla="*/ 3293 w 3293"/>
              <a:gd name="T9" fmla="*/ 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3" h="769">
                <a:moveTo>
                  <a:pt x="3293" y="0"/>
                </a:moveTo>
                <a:cubicBezTo>
                  <a:pt x="3293" y="0"/>
                  <a:pt x="1091" y="438"/>
                  <a:pt x="0" y="339"/>
                </a:cubicBezTo>
                <a:cubicBezTo>
                  <a:pt x="0" y="424"/>
                  <a:pt x="0" y="424"/>
                  <a:pt x="0" y="424"/>
                </a:cubicBezTo>
                <a:cubicBezTo>
                  <a:pt x="0" y="424"/>
                  <a:pt x="1384" y="477"/>
                  <a:pt x="3293" y="769"/>
                </a:cubicBezTo>
                <a:lnTo>
                  <a:pt x="3293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3D2CB601-9E46-4E8B-89DB-9BD1CDB98F31}"/>
              </a:ext>
            </a:extLst>
          </p:cNvPr>
          <p:cNvGrpSpPr/>
          <p:nvPr/>
        </p:nvGrpSpPr>
        <p:grpSpPr>
          <a:xfrm>
            <a:off x="7310446" y="1571612"/>
            <a:ext cx="1005560" cy="1005560"/>
            <a:chOff x="4619789" y="2281866"/>
            <a:chExt cx="1005560" cy="100556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AA270C9-E214-409C-A2A9-AA9EF25B0465}"/>
                </a:ext>
              </a:extLst>
            </p:cNvPr>
            <p:cNvSpPr/>
            <p:nvPr/>
          </p:nvSpPr>
          <p:spPr>
            <a:xfrm>
              <a:off x="4619789" y="2281866"/>
              <a:ext cx="1005560" cy="10055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FF03B66-5968-4CDB-A141-50CA5D51E36C}"/>
                </a:ext>
              </a:extLst>
            </p:cNvPr>
            <p:cNvSpPr/>
            <p:nvPr/>
          </p:nvSpPr>
          <p:spPr>
            <a:xfrm>
              <a:off x="4821378" y="2378594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6D03B98-8CC8-4CCA-9948-D85451470C43}"/>
              </a:ext>
            </a:extLst>
          </p:cNvPr>
          <p:cNvGrpSpPr/>
          <p:nvPr/>
        </p:nvGrpSpPr>
        <p:grpSpPr>
          <a:xfrm>
            <a:off x="6167438" y="3000372"/>
            <a:ext cx="1005560" cy="1005560"/>
            <a:chOff x="5635335" y="3345468"/>
            <a:chExt cx="1005560" cy="100556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FCA97DA-1722-4361-8EF8-A69B0C969E86}"/>
                </a:ext>
              </a:extLst>
            </p:cNvPr>
            <p:cNvSpPr/>
            <p:nvPr/>
          </p:nvSpPr>
          <p:spPr>
            <a:xfrm>
              <a:off x="5635335" y="3345468"/>
              <a:ext cx="1005560" cy="10055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97E8BF4-2905-4A12-A1BF-7DEE7014577C}"/>
                </a:ext>
              </a:extLst>
            </p:cNvPr>
            <p:cNvSpPr/>
            <p:nvPr/>
          </p:nvSpPr>
          <p:spPr>
            <a:xfrm>
              <a:off x="5822042" y="3439643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186534B-B428-431C-A9FB-C264BA869047}"/>
              </a:ext>
            </a:extLst>
          </p:cNvPr>
          <p:cNvGrpSpPr/>
          <p:nvPr/>
        </p:nvGrpSpPr>
        <p:grpSpPr>
          <a:xfrm>
            <a:off x="7310446" y="4714884"/>
            <a:ext cx="1005560" cy="1005560"/>
            <a:chOff x="4619789" y="4383602"/>
            <a:chExt cx="1005560" cy="10055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B0B220A-43D3-4F05-8A5B-153609A7CDC3}"/>
                </a:ext>
              </a:extLst>
            </p:cNvPr>
            <p:cNvSpPr/>
            <p:nvPr/>
          </p:nvSpPr>
          <p:spPr>
            <a:xfrm>
              <a:off x="4619789" y="4383602"/>
              <a:ext cx="1005560" cy="10055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B9086A6-D349-46C0-B3EC-BA1F04B55FD1}"/>
                </a:ext>
              </a:extLst>
            </p:cNvPr>
            <p:cNvSpPr/>
            <p:nvPr/>
          </p:nvSpPr>
          <p:spPr>
            <a:xfrm>
              <a:off x="4821378" y="4483439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C3C5097-46C3-401C-B9E0-F77DECCDFD50}"/>
              </a:ext>
            </a:extLst>
          </p:cNvPr>
          <p:cNvSpPr/>
          <p:nvPr/>
        </p:nvSpPr>
        <p:spPr>
          <a:xfrm>
            <a:off x="5238744" y="285729"/>
            <a:ext cx="2296278" cy="30777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1218987"/>
            <a:endParaRPr lang="en-I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55D18E0-733F-4075-B263-D89CA21C4E19}"/>
              </a:ext>
            </a:extLst>
          </p:cNvPr>
          <p:cNvSpPr/>
          <p:nvPr/>
        </p:nvSpPr>
        <p:spPr>
          <a:xfrm>
            <a:off x="1588" y="3071810"/>
            <a:ext cx="6094412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1218987"/>
            <a:r>
              <a:rPr lang="fa-I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ذخیره، آرشیو، انتشار و به اشتراک گذاری منابع آموزشی ارزشیابی شده در سطح دانشگاهی و ملی</a:t>
            </a:r>
            <a:endParaRPr lang="en-I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B Nazanin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5CFEE03-D6B2-4237-A8FC-911B0F24A991}"/>
              </a:ext>
            </a:extLst>
          </p:cNvPr>
          <p:cNvSpPr/>
          <p:nvPr/>
        </p:nvSpPr>
        <p:spPr>
          <a:xfrm>
            <a:off x="166646" y="4786322"/>
            <a:ext cx="7000924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1218987"/>
            <a:r>
              <a:rPr lang="fa-I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قابلیت جستجو و بازیافت و دسترسی به منابع آموزشی در سطح دانشگاهی و ملی</a:t>
            </a:r>
            <a:endParaRPr lang="en-I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B Nazanin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A1F7BD8-C0F1-4F16-A57A-61DC0180AD07}"/>
              </a:ext>
            </a:extLst>
          </p:cNvPr>
          <p:cNvSpPr txBox="1"/>
          <p:nvPr/>
        </p:nvSpPr>
        <p:spPr>
          <a:xfrm>
            <a:off x="7453322" y="507207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987" rtl="0"/>
            <a:r>
              <a:rPr lang="fa-IR" sz="3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32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E52C675-3A1D-4F3C-A582-06338CF641D4}"/>
              </a:ext>
            </a:extLst>
          </p:cNvPr>
          <p:cNvSpPr txBox="1"/>
          <p:nvPr/>
        </p:nvSpPr>
        <p:spPr>
          <a:xfrm>
            <a:off x="6381752" y="3214687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987" rtl="0"/>
            <a:r>
              <a:rPr lang="fa-IR" sz="3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32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8A25FB4-694E-4F1C-BEC6-90965B2564D8}"/>
              </a:ext>
            </a:extLst>
          </p:cNvPr>
          <p:cNvSpPr txBox="1"/>
          <p:nvPr/>
        </p:nvSpPr>
        <p:spPr>
          <a:xfrm>
            <a:off x="7524760" y="1785926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987" rtl="0"/>
            <a:r>
              <a:rPr lang="fa-IR" sz="2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28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BC26B42-E512-4420-B840-0420698E2491}"/>
              </a:ext>
            </a:extLst>
          </p:cNvPr>
          <p:cNvGrpSpPr/>
          <p:nvPr/>
        </p:nvGrpSpPr>
        <p:grpSpPr>
          <a:xfrm>
            <a:off x="10525156" y="2857497"/>
            <a:ext cx="1500198" cy="1467701"/>
            <a:chOff x="1280940" y="3114397"/>
            <a:chExt cx="1500198" cy="146770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D547278-B0C4-4499-8FA7-EE26AAD1D2CD}"/>
                </a:ext>
              </a:extLst>
            </p:cNvPr>
            <p:cNvSpPr/>
            <p:nvPr/>
          </p:nvSpPr>
          <p:spPr>
            <a:xfrm>
              <a:off x="1280940" y="3114397"/>
              <a:ext cx="1467700" cy="14677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F8630C3-381B-48AC-9AD2-4134CF3E59B9}"/>
                </a:ext>
              </a:extLst>
            </p:cNvPr>
            <p:cNvSpPr/>
            <p:nvPr/>
          </p:nvSpPr>
          <p:spPr>
            <a:xfrm>
              <a:off x="1280940" y="3185835"/>
              <a:ext cx="1500198" cy="11903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r>
                <a:rPr lang="fa-I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Nazanin" pitchFamily="2" charset="-78"/>
                </a:rPr>
                <a:t>قابلیتهای سامانه</a:t>
              </a:r>
              <a:endParaRPr lang="en-IN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588" y="1214423"/>
            <a:ext cx="7237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fa-I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ثبت ، هدایت و ارزشیابی فرایندهای نوآورانه، دانشورانه و دانش پژوهی آموزشی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6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6" y="3457978"/>
            <a:ext cx="10969943" cy="2413434"/>
          </a:xfrm>
        </p:spPr>
        <p:txBody>
          <a:bodyPr>
            <a:normAutofit fontScale="90000"/>
          </a:bodyPr>
          <a:lstStyle/>
          <a:p>
            <a:pPr algn="ctr">
              <a:lnSpc>
                <a:spcPct val="250000"/>
              </a:lnSpc>
            </a:pPr>
            <a:r>
              <a:rPr lang="fa-IR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برای ورود به سامانه از آدرس زیر استفاد کنید:</a:t>
            </a: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  <a:hlinkClick r:id="rId3"/>
              </a:rPr>
              <a:t>http://meded.behdasht.gov.ir</a:t>
            </a: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8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12188825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Callout 5"/>
          <p:cNvSpPr/>
          <p:nvPr/>
        </p:nvSpPr>
        <p:spPr>
          <a:xfrm>
            <a:off x="380960" y="3429000"/>
            <a:ext cx="2714644" cy="2000264"/>
          </a:xfrm>
          <a:prstGeom prst="rightArrowCallou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پرکردن فیلدها و کلیک روی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گزینه ثبت نام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9167834" y="2500306"/>
            <a:ext cx="1143008" cy="2357454"/>
          </a:xfrm>
          <a:prstGeom prst="upArrowCallout">
            <a:avLst>
              <a:gd name="adj1" fmla="val 21566"/>
              <a:gd name="adj2" fmla="val 16415"/>
              <a:gd name="adj3" fmla="val 25000"/>
              <a:gd name="adj4" fmla="val 6497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کلیک بر روی گزینه ثبت نام 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1494" y="3944983"/>
            <a:ext cx="783771" cy="15675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cs typeface="+mj-cs"/>
              </a:rPr>
              <a:t>0000000</a:t>
            </a:r>
            <a:endParaRPr lang="fa-IR" sz="105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9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dustry Analys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2005</Words>
  <Application>Microsoft Office PowerPoint</Application>
  <PresentationFormat>Widescreen</PresentationFormat>
  <Paragraphs>220</Paragraphs>
  <Slides>45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Arial</vt:lpstr>
      <vt:lpstr>B Nazanin</vt:lpstr>
      <vt:lpstr>B Titr</vt:lpstr>
      <vt:lpstr>Calibri</vt:lpstr>
      <vt:lpstr>Calibri Light</vt:lpstr>
      <vt:lpstr>Open Sans</vt:lpstr>
      <vt:lpstr>Times New Roman</vt:lpstr>
      <vt:lpstr>Titr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اللهم صل علی محمد و آل محمد   سلام برمیهمانان گرامی</vt:lpstr>
      <vt:lpstr>PowerPoint Presentation</vt:lpstr>
      <vt:lpstr>ارزیابی دانش پژوهی آموزشی (SoTL)  (معیارهای گلاسیک) </vt:lpstr>
      <vt:lpstr>هدف کلی</vt:lpstr>
      <vt:lpstr>سرفصل مباحث   </vt:lpstr>
      <vt:lpstr>آغاز فرایند ارزیابی دانش‌پژوهی آموزشی (SoTL)  با ورود به  سامانه فعالیت‌های نوآورانه </vt:lpstr>
      <vt:lpstr>PowerPoint Presentation</vt:lpstr>
      <vt:lpstr>برای ورود به سامانه از آدرس زیر استفاد کنید:  http://meded.behdasht.gov.ir    </vt:lpstr>
      <vt:lpstr>PowerPoint Presentation</vt:lpstr>
      <vt:lpstr>PowerPoint Presentation</vt:lpstr>
      <vt:lpstr>PowerPoint Presentation</vt:lpstr>
      <vt:lpstr>PowerPoint Presentation</vt:lpstr>
      <vt:lpstr>                چارلز گلاسیک، از اساتید موسسه کارنگی در کالیفرنیا </vt:lpstr>
      <vt:lpstr>PowerPoint Presentation</vt:lpstr>
      <vt:lpstr>جمع‌بندی تحقیقات بویر و رایس (1990)</vt:lpstr>
      <vt:lpstr>نظریه بویر (1431)  </vt:lpstr>
      <vt:lpstr>نتیجه بکارگیری اولیه نظریه بویر</vt:lpstr>
      <vt:lpstr>تحقیق گلاسیک درباره اسکالرشیپ تدریس (1994)</vt:lpstr>
      <vt:lpstr>نتیجه تحقیق گلاسیک درباره اسکالرشیپ تدریس (1994)</vt:lpstr>
      <vt:lpstr>PowerPoint Presentation</vt:lpstr>
      <vt:lpstr>PowerPoint Presentation</vt:lpstr>
      <vt:lpstr>معیارهای گلاسیک</vt:lpstr>
      <vt:lpstr> معیار گلاسیک(1)                اهداف روشن:  </vt:lpstr>
      <vt:lpstr>PowerPoint Presentation</vt:lpstr>
      <vt:lpstr> معیار گلاسیک (2)              آمادگی مناسب: </vt:lpstr>
      <vt:lpstr>مثال نمونه از بیان درک فرد از یک مشکل  در گزارش دانش پژوهی (حوزه یادگیری الکترونیک)</vt:lpstr>
      <vt:lpstr>PowerPoint Presentation</vt:lpstr>
      <vt:lpstr>Reflection for Action  برای روشن‌ترشدن مسئله و ارتقا درک خود از مسئله </vt:lpstr>
      <vt:lpstr>بخش منتخب از یک فرایند دانش‌پژوهی (حیطه طراحی آموزشی):   اشاره به آماده‌سازی مهارتی حتی در طول اجرای فرایند دارد:</vt:lpstr>
      <vt:lpstr>مثال ازآماده‌سازی منابع:</vt:lpstr>
      <vt:lpstr> معیار گلاسیک (3)        روش‎های مناسب:</vt:lpstr>
      <vt:lpstr>نمونه مدل طراحی آموزش</vt:lpstr>
      <vt:lpstr>نمونه مدل تغییر- کوتر </vt:lpstr>
      <vt:lpstr>روش‌مندی درست یک فعالیت دانش‌پژوهی آموزشی</vt:lpstr>
      <vt:lpstr>منتخب یک فرایند دانش‌پژوهی (حیطه طراحی آموزشی با مدل Kern):  </vt:lpstr>
      <vt:lpstr> معیار گلاسیک (4)          نتایج قابل توجه:</vt:lpstr>
      <vt:lpstr>منتخب یک فرایند دانش‌پژوهی (حیطه طراحی آموزشی با مدل Kern): </vt:lpstr>
      <vt:lpstr> معیار گلاسیک (5)         ارائه موثر:</vt:lpstr>
      <vt:lpstr>منتخب یک فرایند دانش‌پژوهی (حیطه طراحی آموزشی با مدل Kern): </vt:lpstr>
      <vt:lpstr>PowerPoint Presentation</vt:lpstr>
      <vt:lpstr>نظم و در دسترس قرار دادن مستندات و شواهد</vt:lpstr>
      <vt:lpstr>معیار گلاسیک (6)         نقد بازاندیشانه:</vt:lpstr>
      <vt:lpstr>PowerPoint Presentation</vt:lpstr>
      <vt:lpstr>جمع بندی سخنرانی ارزیابی دانش‌پژوهی آموزشی (معیارهای گلاسیک)</vt:lpstr>
      <vt:lpstr>با تشکر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Candell</dc:creator>
  <cp:lastModifiedBy>Candell</cp:lastModifiedBy>
  <cp:revision>97</cp:revision>
  <dcterms:created xsi:type="dcterms:W3CDTF">2019-07-12T08:40:12Z</dcterms:created>
  <dcterms:modified xsi:type="dcterms:W3CDTF">2019-07-16T04:32:37Z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64E313E2-419B-4C3B-AC0E-414E96241D5C</vt:lpwstr>
  </property>
  <property fmtid="{D5CDD505-2E9C-101B-9397-08002B2CF9AE}" pid="3" name="ArticulatePath">
    <vt:lpwstr>ارزشیابی دانش پژوهی 1</vt:lpwstr>
  </property>
</Properties>
</file>